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25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11/10/2018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05395" y="9253473"/>
            <a:ext cx="121499" cy="18726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‹#›</a:t>
            </a:fld>
            <a:endParaRPr sz="1100">
              <a:latin typeface="Calibri"/>
              <a:cs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University of </a:t>
            </a:r>
            <a:r>
              <a:rPr lang="en-US" sz="3600" dirty="0" err="1" smtClean="0"/>
              <a:t>Diyala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College of Engineering</a:t>
            </a:r>
            <a:br>
              <a:rPr lang="en-US" sz="3600" dirty="0" smtClean="0"/>
            </a:br>
            <a:r>
              <a:rPr lang="en-US" sz="3600" dirty="0" smtClean="0"/>
              <a:t>Department of Communications Engineering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Satellite Communications</a:t>
            </a:r>
          </a:p>
          <a:p>
            <a:pPr algn="ctr"/>
            <a:r>
              <a:rPr lang="en-US" sz="3600" dirty="0" smtClean="0"/>
              <a:t>By: </a:t>
            </a:r>
          </a:p>
          <a:p>
            <a:pPr algn="ctr"/>
            <a:r>
              <a:rPr lang="en-US" sz="3600" dirty="0" smtClean="0"/>
              <a:t>Dr. </a:t>
            </a:r>
            <a:r>
              <a:rPr lang="en-US" sz="3600" dirty="0" err="1" smtClean="0"/>
              <a:t>Majidah</a:t>
            </a:r>
            <a:r>
              <a:rPr lang="en-US" sz="3600" dirty="0" smtClean="0"/>
              <a:t> </a:t>
            </a:r>
            <a:r>
              <a:rPr lang="en-US" sz="3600" dirty="0" err="1" smtClean="0"/>
              <a:t>Hameed</a:t>
            </a:r>
            <a:r>
              <a:rPr lang="en-US" sz="3600" dirty="0" smtClean="0"/>
              <a:t> </a:t>
            </a:r>
            <a:r>
              <a:rPr lang="en-US" sz="3600" dirty="0" err="1" smtClean="0"/>
              <a:t>Majeed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8169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9725" y="4387850"/>
            <a:ext cx="5256530" cy="23780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63600" y="809264"/>
            <a:ext cx="6315710" cy="3562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0800" marR="12700" indent="49530">
              <a:lnSpc>
                <a:spcPct val="1438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This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desirable bec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use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</a:t>
            </a:r>
            <a:r>
              <a:rPr sz="1400" spc="10" dirty="0" smtClean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rectiv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ty of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 antenna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increases as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fre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quency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increases. High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directivity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imp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or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ant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uplink earth station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 order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dir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as </a:t>
            </a:r>
            <a:r>
              <a:rPr sz="1400" spc="-25" dirty="0" smtClean="0">
                <a:solidFill>
                  <a:srgbClr val="221F1F"/>
                </a:solidFill>
                <a:latin typeface="Arial"/>
                <a:cs typeface="Arial"/>
              </a:rPr>
              <a:t>m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uch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p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ower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as poss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ble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toward the sat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ellite.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High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directiv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ty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 often not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required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downli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k; in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fact,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de footprint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often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desirable.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Fig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3.6 shows</a:t>
            </a:r>
            <a:r>
              <a:rPr sz="1400" i="1" spc="10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a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0" dirty="0" smtClean="0">
                <a:solidFill>
                  <a:srgbClr val="5C5C5C"/>
                </a:solidFill>
                <a:latin typeface="Arial"/>
                <a:cs typeface="Arial"/>
              </a:rPr>
              <a:t>r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epeater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section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of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the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payload,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s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howing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the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e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lements</a:t>
            </a:r>
            <a:r>
              <a:rPr sz="1400" i="1" spc="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of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six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tra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nsponders. A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tran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s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ponder includes a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s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hare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of the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uplink and downli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n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k ante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n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nas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and of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the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wideband</a:t>
            </a:r>
            <a:r>
              <a:rPr sz="1400" i="1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5C5C5C"/>
                </a:solidFill>
                <a:latin typeface="Arial"/>
                <a:cs typeface="Arial"/>
              </a:rPr>
              <a:t>receiver.</a:t>
            </a:r>
            <a:r>
              <a:rPr sz="1400" i="1" spc="1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It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consists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of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29"/>
              </a:spcBef>
            </a:pPr>
            <a:endParaRPr sz="1100"/>
          </a:p>
          <a:p>
            <a:pPr marL="241300" indent="-228600">
              <a:lnSpc>
                <a:spcPct val="100000"/>
              </a:lnSpc>
              <a:buClr>
                <a:srgbClr val="5C5C5C"/>
              </a:buClr>
              <a:buSzPct val="71428"/>
              <a:buFont typeface="Segoe MDL2 Assets"/>
              <a:buChar char=""/>
              <a:tabLst>
                <a:tab pos="240665" algn="l"/>
              </a:tabLst>
            </a:pP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numbered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input 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filter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(su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c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h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as </a:t>
            </a:r>
            <a:r>
              <a:rPr sz="1400" spc="5" dirty="0" smtClean="0">
                <a:solidFill>
                  <a:srgbClr val="5C5C5C"/>
                </a:solidFill>
                <a:latin typeface="Arial"/>
                <a:cs typeface="Arial"/>
              </a:rPr>
              <a:t>9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-K),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8"/>
              </a:spcBef>
              <a:buClr>
                <a:srgbClr val="5C5C5C"/>
              </a:buClr>
              <a:buFont typeface="Segoe MDL2 Assets"/>
              <a:buChar char=""/>
            </a:pPr>
            <a:endParaRPr sz="700"/>
          </a:p>
          <a:p>
            <a:pPr marL="241300" indent="-228600">
              <a:lnSpc>
                <a:spcPct val="100000"/>
              </a:lnSpc>
              <a:buClr>
                <a:srgbClr val="5C5C5C"/>
              </a:buClr>
              <a:buSzPct val="71428"/>
              <a:buFont typeface="Segoe MDL2 Assets"/>
              <a:buChar char=""/>
              <a:tabLst>
                <a:tab pos="240665" algn="l"/>
              </a:tabLst>
            </a:pP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pr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-amplifier,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ca</a:t>
            </a:r>
            <a:r>
              <a:rPr sz="1400" spc="-15" dirty="0" smtClean="0">
                <a:solidFill>
                  <a:srgbClr val="5C5C5C"/>
                </a:solidFill>
                <a:latin typeface="Arial"/>
                <a:cs typeface="Arial"/>
              </a:rPr>
              <a:t>l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led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</a:t>
            </a:r>
            <a:r>
              <a:rPr sz="1400" spc="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driver/limiter/amplifier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(DLA)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  <a:buClr>
                <a:srgbClr val="5C5C5C"/>
              </a:buClr>
              <a:buFont typeface="Segoe MDL2 Assets"/>
              <a:buChar char=""/>
            </a:pPr>
            <a:endParaRPr sz="700"/>
          </a:p>
          <a:p>
            <a:pPr marL="241300" indent="-228600">
              <a:lnSpc>
                <a:spcPct val="100000"/>
              </a:lnSpc>
              <a:buClr>
                <a:srgbClr val="5C5C5C"/>
              </a:buClr>
              <a:buSzPct val="71428"/>
              <a:buFont typeface="Segoe MDL2 Assets"/>
              <a:buChar char=""/>
              <a:tabLst>
                <a:tab pos="240665" algn="l"/>
              </a:tabLst>
            </a:pP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An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out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p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ut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amplifier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  <a:buClr>
                <a:srgbClr val="5C5C5C"/>
              </a:buClr>
              <a:buFont typeface="Segoe MDL2 Assets"/>
              <a:buChar char=""/>
            </a:pPr>
            <a:endParaRPr sz="700"/>
          </a:p>
          <a:p>
            <a:pPr marL="241300" indent="-228600">
              <a:lnSpc>
                <a:spcPct val="100000"/>
              </a:lnSpc>
              <a:buClr>
                <a:srgbClr val="5C5C5C"/>
              </a:buClr>
              <a:buSzPct val="71428"/>
              <a:buFont typeface="Segoe MDL2 Assets"/>
              <a:buChar char=""/>
              <a:tabLst>
                <a:tab pos="240665" algn="l"/>
              </a:tabLst>
            </a:pP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numbered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o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utput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filter.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10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6826250"/>
            <a:ext cx="6137910" cy="18021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3990" algn="ctr">
              <a:lnSpc>
                <a:spcPct val="100000"/>
              </a:lnSpc>
            </a:pP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Fig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3.6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600" b="1" spc="-5" dirty="0" smtClean="0">
                <a:latin typeface="Arial"/>
                <a:cs typeface="Arial"/>
              </a:rPr>
              <a:t>3.2</a:t>
            </a:r>
            <a:r>
              <a:rPr sz="1600" b="1" spc="0" dirty="0" smtClean="0">
                <a:latin typeface="Arial"/>
                <a:cs typeface="Arial"/>
              </a:rPr>
              <a:t>.3</a:t>
            </a:r>
            <a:r>
              <a:rPr sz="1600" b="1" spc="-5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Antenn</a:t>
            </a:r>
            <a:r>
              <a:rPr sz="1600" b="1" spc="-10" dirty="0" smtClean="0">
                <a:latin typeface="Arial"/>
                <a:cs typeface="Arial"/>
              </a:rPr>
              <a:t>a</a:t>
            </a:r>
            <a:r>
              <a:rPr sz="1600" b="1" spc="0" dirty="0" smtClean="0">
                <a:latin typeface="Arial"/>
                <a:cs typeface="Arial"/>
              </a:rPr>
              <a:t>s</a:t>
            </a:r>
            <a:endParaRPr sz="1600">
              <a:latin typeface="Arial"/>
              <a:cs typeface="Arial"/>
            </a:endParaRPr>
          </a:p>
          <a:p>
            <a:pPr marL="12700" marR="12700">
              <a:lnSpc>
                <a:spcPct val="143800"/>
              </a:lnSpc>
              <a:spcBef>
                <a:spcPts val="114"/>
              </a:spcBef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antenna systems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</a:t>
            </a:r>
            <a:r>
              <a:rPr sz="1400" spc="-5" dirty="0" smtClean="0">
                <a:latin typeface="Arial"/>
                <a:cs typeface="Arial"/>
              </a:rPr>
              <a:t>p</a:t>
            </a:r>
            <a:r>
              <a:rPr sz="1400" spc="-10" dirty="0" smtClean="0">
                <a:latin typeface="Arial"/>
                <a:cs typeface="Arial"/>
              </a:rPr>
              <a:t>acecraft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are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used for </a:t>
            </a:r>
            <a:r>
              <a:rPr sz="1400" spc="-3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transmitting and receiving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RF</a:t>
            </a:r>
            <a:r>
              <a:rPr sz="1400" spc="-5" dirty="0" smtClean="0">
                <a:latin typeface="Arial"/>
                <a:cs typeface="Arial"/>
              </a:rPr>
              <a:t> sig</a:t>
            </a:r>
            <a:r>
              <a:rPr sz="1400" spc="-10" dirty="0" smtClean="0">
                <a:latin typeface="Arial"/>
                <a:cs typeface="Arial"/>
              </a:rPr>
              <a:t>nals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</a:t>
            </a:r>
            <a:r>
              <a:rPr sz="1400" spc="-5" dirty="0" smtClean="0">
                <a:latin typeface="Arial"/>
                <a:cs typeface="Arial"/>
              </a:rPr>
              <a:t>at </a:t>
            </a:r>
            <a:r>
              <a:rPr sz="1400" spc="-10" dirty="0" smtClean="0">
                <a:latin typeface="Arial"/>
                <a:cs typeface="Arial"/>
              </a:rPr>
              <a:t>comprise </a:t>
            </a:r>
            <a:r>
              <a:rPr sz="1400" spc="-2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space</a:t>
            </a:r>
            <a:r>
              <a:rPr sz="1400" spc="-5" dirty="0" smtClean="0">
                <a:latin typeface="Arial"/>
                <a:cs typeface="Arial"/>
              </a:rPr>
              <a:t> lin</a:t>
            </a:r>
            <a:r>
              <a:rPr sz="1400" spc="-10" dirty="0" smtClean="0">
                <a:latin typeface="Arial"/>
                <a:cs typeface="Arial"/>
              </a:rPr>
              <a:t>ks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com</a:t>
            </a:r>
            <a:r>
              <a:rPr sz="1400" spc="-20" dirty="0" smtClean="0">
                <a:latin typeface="Arial"/>
                <a:cs typeface="Arial"/>
              </a:rPr>
              <a:t>m</a:t>
            </a:r>
            <a:r>
              <a:rPr sz="1400" spc="-10" dirty="0" smtClean="0">
                <a:latin typeface="Arial"/>
                <a:cs typeface="Arial"/>
              </a:rPr>
              <a:t>unications channels </a:t>
            </a:r>
            <a:r>
              <a:rPr sz="1400" spc="-4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*The mo</a:t>
            </a:r>
            <a:r>
              <a:rPr sz="1400" spc="-5" dirty="0" smtClean="0">
                <a:latin typeface="Arial"/>
                <a:cs typeface="Arial"/>
              </a:rPr>
              <a:t>st </a:t>
            </a:r>
            <a:r>
              <a:rPr sz="1400" spc="-10" dirty="0" smtClean="0">
                <a:latin typeface="Arial"/>
                <a:cs typeface="Arial"/>
              </a:rPr>
              <a:t>important parameters </a:t>
            </a:r>
            <a:r>
              <a:rPr sz="1400" spc="-5" dirty="0" smtClean="0">
                <a:latin typeface="Arial"/>
                <a:cs typeface="Arial"/>
              </a:rPr>
              <a:t>t</a:t>
            </a:r>
            <a:r>
              <a:rPr sz="1400" spc="-20" dirty="0" smtClean="0">
                <a:latin typeface="Arial"/>
                <a:cs typeface="Arial"/>
              </a:rPr>
              <a:t>h</a:t>
            </a:r>
            <a:r>
              <a:rPr sz="1400" spc="-10" dirty="0" smtClean="0">
                <a:latin typeface="Arial"/>
                <a:cs typeface="Arial"/>
              </a:rPr>
              <a:t>at define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 </a:t>
            </a:r>
            <a:r>
              <a:rPr sz="1400" spc="-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perf</a:t>
            </a:r>
            <a:r>
              <a:rPr sz="1400" spc="-20" dirty="0" smtClean="0">
                <a:latin typeface="Arial"/>
                <a:cs typeface="Arial"/>
              </a:rPr>
              <a:t>o</a:t>
            </a:r>
            <a:r>
              <a:rPr sz="1400" spc="-10" dirty="0" smtClean="0">
                <a:latin typeface="Arial"/>
                <a:cs typeface="Arial"/>
              </a:rPr>
              <a:t>rmance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 ante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na are: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90700" y="4278629"/>
            <a:ext cx="4219575" cy="33426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809477"/>
            <a:ext cx="5883910" cy="30784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4250055" indent="49530">
              <a:lnSpc>
                <a:spcPct val="143700"/>
              </a:lnSpc>
            </a:pPr>
            <a:r>
              <a:rPr sz="1400" spc="-10" dirty="0" smtClean="0">
                <a:latin typeface="Arial"/>
                <a:cs typeface="Arial"/>
              </a:rPr>
              <a:t>Antenna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gain, Antenna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beamwidt</a:t>
            </a:r>
            <a:r>
              <a:rPr sz="1400" spc="-5" dirty="0" smtClean="0">
                <a:latin typeface="Arial"/>
                <a:cs typeface="Arial"/>
              </a:rPr>
              <a:t>h,</a:t>
            </a:r>
            <a:r>
              <a:rPr sz="1400" spc="-10" dirty="0" smtClean="0">
                <a:latin typeface="Arial"/>
                <a:cs typeface="Arial"/>
              </a:rPr>
              <a:t> Antenna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sidelobes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ct val="143200"/>
              </a:lnSpc>
              <a:spcBef>
                <a:spcPts val="5"/>
              </a:spcBef>
            </a:pPr>
            <a:r>
              <a:rPr sz="1400" spc="-10" dirty="0" smtClean="0">
                <a:latin typeface="Arial"/>
                <a:cs typeface="Arial"/>
              </a:rPr>
              <a:t>Most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sat</a:t>
            </a:r>
            <a:r>
              <a:rPr sz="1400" spc="-20" dirty="0" smtClean="0">
                <a:latin typeface="Arial"/>
                <a:cs typeface="Arial"/>
              </a:rPr>
              <a:t>e</a:t>
            </a:r>
            <a:r>
              <a:rPr sz="1400" spc="-5" dirty="0" smtClean="0">
                <a:latin typeface="Arial"/>
                <a:cs typeface="Arial"/>
              </a:rPr>
              <a:t>llite </a:t>
            </a:r>
            <a:r>
              <a:rPr sz="1400" spc="-10" dirty="0" smtClean="0">
                <a:latin typeface="Arial"/>
                <a:cs typeface="Arial"/>
              </a:rPr>
              <a:t>communications a</a:t>
            </a:r>
            <a:r>
              <a:rPr sz="1400" spc="-5" dirty="0" smtClean="0">
                <a:latin typeface="Arial"/>
                <a:cs typeface="Arial"/>
              </a:rPr>
              <a:t>p</a:t>
            </a:r>
            <a:r>
              <a:rPr sz="1400" spc="-10" dirty="0" smtClean="0">
                <a:latin typeface="Arial"/>
                <a:cs typeface="Arial"/>
              </a:rPr>
              <a:t>plications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require an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ante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na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be highly directional 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high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gain,  narrow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b</a:t>
            </a:r>
            <a:r>
              <a:rPr sz="1400" spc="-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am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wi</a:t>
            </a:r>
            <a:r>
              <a:rPr sz="1400" spc="-5" dirty="0" smtClean="0">
                <a:latin typeface="Arial"/>
                <a:cs typeface="Arial"/>
              </a:rPr>
              <a:t>d</a:t>
            </a:r>
            <a:r>
              <a:rPr sz="1400" spc="-10" dirty="0" smtClean="0">
                <a:latin typeface="Arial"/>
                <a:cs typeface="Arial"/>
              </a:rPr>
              <a:t>th</a:t>
            </a:r>
            <a:r>
              <a:rPr sz="1400" spc="20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,</a:t>
            </a:r>
            <a:r>
              <a:rPr sz="1400" spc="-10" dirty="0" smtClean="0">
                <a:latin typeface="Arial"/>
                <a:cs typeface="Arial"/>
              </a:rPr>
              <a:t>negligibly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small side lobes</a:t>
            </a:r>
            <a:endParaRPr sz="1400">
              <a:latin typeface="Arial"/>
              <a:cs typeface="Arial"/>
            </a:endParaRPr>
          </a:p>
          <a:p>
            <a:pPr marL="12700" marR="928369">
              <a:lnSpc>
                <a:spcPct val="143900"/>
              </a:lnSpc>
              <a:spcBef>
                <a:spcPts val="10"/>
              </a:spcBef>
            </a:pPr>
            <a:r>
              <a:rPr sz="1400" spc="-10" dirty="0" smtClean="0">
                <a:latin typeface="Arial"/>
                <a:cs typeface="Arial"/>
              </a:rPr>
              <a:t>*The com</a:t>
            </a:r>
            <a:r>
              <a:rPr sz="1400" spc="-20" dirty="0" smtClean="0">
                <a:latin typeface="Arial"/>
                <a:cs typeface="Arial"/>
              </a:rPr>
              <a:t>m</a:t>
            </a:r>
            <a:r>
              <a:rPr sz="1400" spc="-10" dirty="0" smtClean="0">
                <a:latin typeface="Arial"/>
                <a:cs typeface="Arial"/>
              </a:rPr>
              <a:t>on types</a:t>
            </a:r>
            <a:r>
              <a:rPr sz="1400" spc="-5" dirty="0" smtClean="0">
                <a:latin typeface="Arial"/>
                <a:cs typeface="Arial"/>
              </a:rPr>
              <a:t> of </a:t>
            </a:r>
            <a:r>
              <a:rPr sz="1400" spc="-10" dirty="0" smtClean="0">
                <a:latin typeface="Arial"/>
                <a:cs typeface="Arial"/>
              </a:rPr>
              <a:t>antennas used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in satellite systems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are</a:t>
            </a:r>
            <a:r>
              <a:rPr sz="1400" spc="20" dirty="0" smtClean="0">
                <a:latin typeface="Arial"/>
                <a:cs typeface="Arial"/>
              </a:rPr>
              <a:t> </a:t>
            </a:r>
            <a:r>
              <a:rPr sz="1400" spc="-5" dirty="0" smtClean="0">
                <a:latin typeface="Arial"/>
                <a:cs typeface="Arial"/>
              </a:rPr>
              <a:t>:</a:t>
            </a:r>
            <a:r>
              <a:rPr sz="1400" spc="-10" dirty="0" smtClean="0">
                <a:latin typeface="Arial"/>
                <a:cs typeface="Arial"/>
              </a:rPr>
              <a:t> The linear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dipole,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horn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ante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na,</a:t>
            </a:r>
            <a:endParaRPr sz="1400">
              <a:latin typeface="Arial"/>
              <a:cs typeface="Arial"/>
            </a:endParaRPr>
          </a:p>
          <a:p>
            <a:pPr marL="12700" marR="405193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pa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abolic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reflector, The array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antenna.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73423" y="7825993"/>
            <a:ext cx="568960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Fig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3.7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606" y="4097425"/>
            <a:ext cx="6999274" cy="1609343"/>
          </a:xfrm>
        </p:spPr>
        <p:txBody>
          <a:bodyPr/>
          <a:lstStyle/>
          <a:p>
            <a:pPr algn="ctr"/>
            <a:r>
              <a:rPr lang="en-US" sz="8000" dirty="0" smtClean="0"/>
              <a:t>Lecture </a:t>
            </a:r>
            <a:r>
              <a:rPr lang="en-US" sz="8000" smtClean="0"/>
              <a:t># 6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8027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33550" y="4889500"/>
            <a:ext cx="4142104" cy="2905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794379"/>
            <a:ext cx="6233160" cy="40836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39315" marR="2058670" indent="575945">
              <a:lnSpc>
                <a:spcPct val="143700"/>
              </a:lnSpc>
            </a:pPr>
            <a:r>
              <a:rPr sz="1600" b="1" dirty="0" smtClean="0">
                <a:solidFill>
                  <a:srgbClr val="006666"/>
                </a:solidFill>
                <a:latin typeface="Arial"/>
                <a:cs typeface="Arial"/>
              </a:rPr>
              <a:t>Chapt</a:t>
            </a:r>
            <a:r>
              <a:rPr sz="1600" b="1" spc="-5" dirty="0" smtClean="0">
                <a:solidFill>
                  <a:srgbClr val="006666"/>
                </a:solidFill>
                <a:latin typeface="Arial"/>
                <a:cs typeface="Arial"/>
              </a:rPr>
              <a:t>e</a:t>
            </a:r>
            <a:r>
              <a:rPr sz="1600" b="1" spc="0" dirty="0" smtClean="0">
                <a:solidFill>
                  <a:srgbClr val="006666"/>
                </a:solidFill>
                <a:latin typeface="Arial"/>
                <a:cs typeface="Arial"/>
              </a:rPr>
              <a:t>r 3 Sat</a:t>
            </a:r>
            <a:r>
              <a:rPr sz="1600" b="1" spc="-5" dirty="0" smtClean="0">
                <a:solidFill>
                  <a:srgbClr val="006666"/>
                </a:solidFill>
                <a:latin typeface="Arial"/>
                <a:cs typeface="Arial"/>
              </a:rPr>
              <a:t>e</a:t>
            </a:r>
            <a:r>
              <a:rPr sz="1600" b="1" spc="0" dirty="0" smtClean="0">
                <a:solidFill>
                  <a:srgbClr val="006666"/>
                </a:solidFill>
                <a:latin typeface="Arial"/>
                <a:cs typeface="Arial"/>
              </a:rPr>
              <a:t>llite Sub</a:t>
            </a:r>
            <a:r>
              <a:rPr sz="1600" b="1" spc="-10" dirty="0" smtClean="0">
                <a:solidFill>
                  <a:srgbClr val="006666"/>
                </a:solidFill>
                <a:latin typeface="Arial"/>
                <a:cs typeface="Arial"/>
              </a:rPr>
              <a:t>s</a:t>
            </a:r>
            <a:r>
              <a:rPr sz="1600" b="1" spc="0" dirty="0" smtClean="0">
                <a:solidFill>
                  <a:srgbClr val="006666"/>
                </a:solidFill>
                <a:latin typeface="Arial"/>
                <a:cs typeface="Arial"/>
              </a:rPr>
              <a:t>ystems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44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600" b="1" dirty="0" smtClean="0">
                <a:latin typeface="Arial"/>
                <a:cs typeface="Arial"/>
              </a:rPr>
              <a:t>Note </a:t>
            </a:r>
            <a:r>
              <a:rPr sz="1600" b="1" spc="-10" dirty="0" smtClean="0">
                <a:latin typeface="Arial"/>
                <a:cs typeface="Arial"/>
              </a:rPr>
              <a:t>a</a:t>
            </a:r>
            <a:r>
              <a:rPr sz="1600" b="1" spc="0" dirty="0" smtClean="0">
                <a:latin typeface="Arial"/>
                <a:cs typeface="Arial"/>
              </a:rPr>
              <a:t>dd </a:t>
            </a:r>
            <a:r>
              <a:rPr sz="1600" b="1" spc="-10" dirty="0" smtClean="0">
                <a:latin typeface="Arial"/>
                <a:cs typeface="Arial"/>
              </a:rPr>
              <a:t>a</a:t>
            </a:r>
            <a:r>
              <a:rPr sz="1600" b="1" spc="0" dirty="0" smtClean="0">
                <a:latin typeface="Arial"/>
                <a:cs typeface="Arial"/>
              </a:rPr>
              <a:t>dditio</a:t>
            </a:r>
            <a:r>
              <a:rPr sz="1600" b="1" spc="-5" dirty="0" smtClean="0">
                <a:latin typeface="Arial"/>
                <a:cs typeface="Arial"/>
              </a:rPr>
              <a:t>n</a:t>
            </a:r>
            <a:r>
              <a:rPr sz="1600" b="1" spc="0" dirty="0" smtClean="0">
                <a:latin typeface="Arial"/>
                <a:cs typeface="Arial"/>
              </a:rPr>
              <a:t>al</a:t>
            </a:r>
            <a:r>
              <a:rPr sz="1600" b="1" spc="-5" dirty="0" smtClean="0">
                <a:latin typeface="Arial"/>
                <a:cs typeface="Arial"/>
              </a:rPr>
              <a:t> </a:t>
            </a:r>
            <a:r>
              <a:rPr sz="1600" b="1" spc="0" dirty="0" smtClean="0">
                <a:latin typeface="Arial"/>
                <a:cs typeface="Arial"/>
              </a:rPr>
              <a:t>section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5"/>
              </a:spcBef>
            </a:pPr>
            <a:endParaRPr sz="8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600" b="1" dirty="0" smtClean="0">
                <a:latin typeface="Arial"/>
                <a:cs typeface="Arial"/>
              </a:rPr>
              <a:t>3.1</a:t>
            </a:r>
            <a:r>
              <a:rPr sz="1600" b="1" spc="-10" dirty="0" smtClean="0">
                <a:latin typeface="Arial"/>
                <a:cs typeface="Arial"/>
              </a:rPr>
              <a:t> </a:t>
            </a:r>
            <a:r>
              <a:rPr sz="1600" b="1" spc="-5" dirty="0" smtClean="0">
                <a:latin typeface="Arial"/>
                <a:cs typeface="Arial"/>
              </a:rPr>
              <a:t>I</a:t>
            </a:r>
            <a:r>
              <a:rPr sz="1600" b="1" spc="0" dirty="0" smtClean="0">
                <a:latin typeface="Arial"/>
                <a:cs typeface="Arial"/>
              </a:rPr>
              <a:t>ntroduct</a:t>
            </a:r>
            <a:r>
              <a:rPr sz="1600" b="1" spc="-5" dirty="0" smtClean="0">
                <a:latin typeface="Arial"/>
                <a:cs typeface="Arial"/>
              </a:rPr>
              <a:t>i</a:t>
            </a:r>
            <a:r>
              <a:rPr sz="1600" b="1" spc="0" dirty="0" smtClean="0">
                <a:latin typeface="Arial"/>
                <a:cs typeface="Arial"/>
              </a:rPr>
              <a:t>on</a:t>
            </a:r>
            <a:r>
              <a:rPr sz="1600" b="1" spc="-5" dirty="0" smtClean="0">
                <a:latin typeface="Arial"/>
                <a:cs typeface="Arial"/>
              </a:rPr>
              <a:t>s</a:t>
            </a:r>
            <a:r>
              <a:rPr sz="1600" b="1" spc="0" dirty="0" smtClean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12700" marR="12700">
              <a:lnSpc>
                <a:spcPct val="1438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satellite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unications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system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b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broadly divided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into</a:t>
            </a:r>
            <a:r>
              <a:rPr sz="1400" spc="1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two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ents,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ground</a:t>
            </a:r>
            <a:r>
              <a:rPr sz="1400" spc="-5" dirty="0" smtClean="0">
                <a:latin typeface="Times New Roman"/>
                <a:cs typeface="Times New Roman"/>
              </a:rPr>
              <a:t> seg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 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space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se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5" dirty="0" smtClean="0">
                <a:latin typeface="Times New Roman"/>
                <a:cs typeface="Times New Roman"/>
              </a:rPr>
              <a:t>ent.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space se</a:t>
            </a:r>
            <a:r>
              <a:rPr sz="1400" spc="-5" dirty="0" smtClean="0">
                <a:latin typeface="Times New Roman"/>
                <a:cs typeface="Times New Roman"/>
              </a:rPr>
              <a:t>g</a:t>
            </a:r>
            <a:r>
              <a:rPr sz="1400" spc="-25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ent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will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obviously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include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atellites,</a:t>
            </a:r>
            <a:r>
              <a:rPr sz="1400" spc="-10" dirty="0" smtClean="0">
                <a:latin typeface="Times New Roman"/>
                <a:cs typeface="Times New Roman"/>
              </a:rPr>
              <a:t> but</a:t>
            </a:r>
            <a:r>
              <a:rPr sz="1400" spc="-5" dirty="0" smtClean="0">
                <a:latin typeface="Times New Roman"/>
                <a:cs typeface="Times New Roman"/>
              </a:rPr>
              <a:t> it </a:t>
            </a:r>
            <a:r>
              <a:rPr sz="1400" spc="-10" dirty="0" smtClean="0">
                <a:latin typeface="Times New Roman"/>
                <a:cs typeface="Times New Roman"/>
              </a:rPr>
              <a:t>also includes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und</a:t>
            </a:r>
            <a:r>
              <a:rPr sz="1400" spc="-5" dirty="0" smtClean="0">
                <a:latin typeface="Times New Roman"/>
                <a:cs typeface="Times New Roman"/>
              </a:rPr>
              <a:t> f</a:t>
            </a:r>
            <a:r>
              <a:rPr sz="1400" spc="-15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cilities </a:t>
            </a:r>
            <a:r>
              <a:rPr sz="1400" spc="-10" dirty="0" smtClean="0">
                <a:latin typeface="Times New Roman"/>
                <a:cs typeface="Times New Roman"/>
              </a:rPr>
              <a:t>needed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keep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satellites </a:t>
            </a:r>
            <a:r>
              <a:rPr sz="1400" spc="-10" dirty="0" smtClean="0">
                <a:latin typeface="Times New Roman"/>
                <a:cs typeface="Times New Roman"/>
              </a:rPr>
              <a:t>operational,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these being referred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to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as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0" dirty="0" smtClean="0">
                <a:latin typeface="Times New Roman"/>
                <a:cs typeface="Times New Roman"/>
              </a:rPr>
              <a:t>t</a:t>
            </a:r>
            <a:r>
              <a:rPr sz="1400" spc="-10" dirty="0" smtClean="0">
                <a:latin typeface="Times New Roman"/>
                <a:cs typeface="Times New Roman"/>
              </a:rPr>
              <a:t>he tracking,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telemet</a:t>
            </a:r>
            <a:r>
              <a:rPr sz="1400" spc="0" dirty="0" smtClean="0">
                <a:latin typeface="Times New Roman"/>
                <a:cs typeface="Times New Roman"/>
              </a:rPr>
              <a:t>r</a:t>
            </a:r>
            <a:r>
              <a:rPr sz="1400" spc="-10" dirty="0" smtClean="0">
                <a:latin typeface="Times New Roman"/>
                <a:cs typeface="Times New Roman"/>
              </a:rPr>
              <a:t>y,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and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5" dirty="0" smtClean="0">
                <a:latin typeface="Times New Roman"/>
                <a:cs typeface="Times New Roman"/>
              </a:rPr>
              <a:t>mm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nd (TT&amp;C)</a:t>
            </a:r>
            <a:r>
              <a:rPr sz="1400" spc="-5" dirty="0" smtClean="0">
                <a:latin typeface="Times New Roman"/>
                <a:cs typeface="Times New Roman"/>
              </a:rPr>
              <a:t> facilities. </a:t>
            </a:r>
            <a:r>
              <a:rPr sz="1400" spc="-10" dirty="0" smtClean="0">
                <a:latin typeface="Times New Roman"/>
                <a:cs typeface="Times New Roman"/>
              </a:rPr>
              <a:t>In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5" dirty="0" smtClean="0">
                <a:latin typeface="Times New Roman"/>
                <a:cs typeface="Times New Roman"/>
              </a:rPr>
              <a:t>ma</a:t>
            </a:r>
            <a:r>
              <a:rPr sz="1400" spc="-10" dirty="0" smtClean="0">
                <a:latin typeface="Times New Roman"/>
                <a:cs typeface="Times New Roman"/>
              </a:rPr>
              <a:t>ny n</a:t>
            </a:r>
            <a:r>
              <a:rPr sz="1400" spc="-15" dirty="0" smtClean="0">
                <a:latin typeface="Times New Roman"/>
                <a:cs typeface="Times New Roman"/>
              </a:rPr>
              <a:t>e</a:t>
            </a:r>
            <a:r>
              <a:rPr sz="1400" spc="-10" dirty="0" smtClean="0">
                <a:latin typeface="Times New Roman"/>
                <a:cs typeface="Times New Roman"/>
              </a:rPr>
              <a:t>tworks </a:t>
            </a:r>
            <a:r>
              <a:rPr sz="1400" spc="-5" dirty="0" smtClean="0">
                <a:latin typeface="Times New Roman"/>
                <a:cs typeface="Times New Roman"/>
              </a:rPr>
              <a:t>it is </a:t>
            </a:r>
            <a:r>
              <a:rPr sz="1400" spc="-10" dirty="0" smtClean="0">
                <a:latin typeface="Times New Roman"/>
                <a:cs typeface="Times New Roman"/>
              </a:rPr>
              <a:t>c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mmon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practice to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e</a:t>
            </a:r>
            <a:r>
              <a:rPr sz="1400" spc="-20" dirty="0" smtClean="0">
                <a:latin typeface="Times New Roman"/>
                <a:cs typeface="Times New Roman"/>
              </a:rPr>
              <a:t>m</a:t>
            </a:r>
            <a:r>
              <a:rPr sz="1400" spc="-10" dirty="0" smtClean="0">
                <a:latin typeface="Times New Roman"/>
                <a:cs typeface="Times New Roman"/>
              </a:rPr>
              <a:t>pl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a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ground</a:t>
            </a:r>
            <a:r>
              <a:rPr sz="1400" spc="-5" dirty="0" smtClean="0">
                <a:latin typeface="Times New Roman"/>
                <a:cs typeface="Times New Roman"/>
              </a:rPr>
              <a:t> statio</a:t>
            </a:r>
            <a:r>
              <a:rPr sz="1400" spc="-10" dirty="0" smtClean="0">
                <a:latin typeface="Times New Roman"/>
                <a:cs typeface="Times New Roman"/>
              </a:rPr>
              <a:t>n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-5" dirty="0" smtClean="0">
                <a:latin typeface="Times New Roman"/>
                <a:cs typeface="Times New Roman"/>
              </a:rPr>
              <a:t>o</a:t>
            </a:r>
            <a:r>
              <a:rPr sz="1400" spc="-10" dirty="0" smtClean="0">
                <a:latin typeface="Times New Roman"/>
                <a:cs typeface="Times New Roman"/>
              </a:rPr>
              <a:t>lely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for</a:t>
            </a:r>
            <a:r>
              <a:rPr sz="1400" spc="1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the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purpose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of TT&amp;C.  </a:t>
            </a:r>
            <a:r>
              <a:rPr sz="1400" spc="-5" dirty="0" smtClean="0">
                <a:latin typeface="Times New Roman"/>
                <a:cs typeface="Times New Roman"/>
              </a:rPr>
              <a:t>f</a:t>
            </a:r>
            <a:r>
              <a:rPr sz="1400" spc="0" dirty="0" smtClean="0">
                <a:latin typeface="Times New Roman"/>
                <a:cs typeface="Times New Roman"/>
              </a:rPr>
              <a:t>i</a:t>
            </a:r>
            <a:r>
              <a:rPr sz="1400" spc="-10" dirty="0" smtClean="0">
                <a:latin typeface="Times New Roman"/>
                <a:cs typeface="Times New Roman"/>
              </a:rPr>
              <a:t>g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3.1</a:t>
            </a:r>
            <a:r>
              <a:rPr sz="14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shows</a:t>
            </a:r>
            <a:r>
              <a:rPr sz="1400" spc="-5" dirty="0" smtClean="0">
                <a:latin typeface="Times New Roman"/>
                <a:cs typeface="Times New Roman"/>
              </a:rPr>
              <a:t> th</a:t>
            </a:r>
            <a:r>
              <a:rPr sz="1400" spc="-10" dirty="0" smtClean="0">
                <a:latin typeface="Times New Roman"/>
                <a:cs typeface="Times New Roman"/>
              </a:rPr>
              <a:t>e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Satellite Subsystems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2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78740" algn="ctr">
              <a:lnSpc>
                <a:spcPct val="100000"/>
              </a:lnSpc>
            </a:pPr>
            <a:r>
              <a:rPr sz="1400" spc="-10" dirty="0" smtClean="0">
                <a:solidFill>
                  <a:srgbClr val="006FC0"/>
                </a:solidFill>
                <a:latin typeface="Arial"/>
                <a:cs typeface="Arial"/>
              </a:rPr>
              <a:t>Satellite</a:t>
            </a:r>
            <a:r>
              <a:rPr sz="1400" spc="-5" dirty="0" smtClean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FC0"/>
                </a:solidFill>
                <a:latin typeface="Arial"/>
                <a:cs typeface="Arial"/>
              </a:rPr>
              <a:t>Subsystems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3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7800847"/>
            <a:ext cx="6120765" cy="12738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770" algn="ct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3.1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6"/>
              </a:spcBef>
            </a:pPr>
            <a:endParaRPr sz="1000"/>
          </a:p>
          <a:p>
            <a:pPr marL="12700" marR="12700">
              <a:lnSpc>
                <a:spcPct val="1438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operating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c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om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m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unications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satellite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system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consists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of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several elements or segments,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ranging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from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 orbital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configuration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of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pace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components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to ground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based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components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and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network elements.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9477"/>
            <a:ext cx="6174105" cy="43046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7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basic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system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consists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of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 sat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ellite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(or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satellites)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pace,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relaying info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mation b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tween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two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more users through g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ound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terminals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satellite.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info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rmation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elay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may be voice, data,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video, or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c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ombination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of the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three.</a:t>
            </a:r>
            <a:endParaRPr sz="1400">
              <a:latin typeface="Arial"/>
              <a:cs typeface="Arial"/>
            </a:endParaRPr>
          </a:p>
          <a:p>
            <a:pPr marL="12700" marR="53213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u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info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mation may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require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transmi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via 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terrest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ial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means to connect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w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ith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ground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terminal.</a:t>
            </a:r>
            <a:endParaRPr sz="1400">
              <a:latin typeface="Arial"/>
              <a:cs typeface="Arial"/>
            </a:endParaRPr>
          </a:p>
          <a:p>
            <a:pPr marL="12700" marR="106680">
              <a:lnSpc>
                <a:spcPct val="1437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satellite is controlled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fro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ground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throu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g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h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 </a:t>
            </a:r>
            <a:r>
              <a:rPr sz="1400" spc="-2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satellite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contr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ol facility,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 often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called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</a:t>
            </a:r>
            <a:r>
              <a:rPr sz="1400" spc="-25" dirty="0" smtClean="0">
                <a:solidFill>
                  <a:srgbClr val="003366"/>
                </a:solidFill>
                <a:latin typeface="Arial"/>
                <a:cs typeface="Arial"/>
              </a:rPr>
              <a:t>m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aster control</a:t>
            </a:r>
            <a:r>
              <a:rPr sz="1400" spc="-2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cent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r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(MCC),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which p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ovid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tracking, telemetry, </a:t>
            </a:r>
            <a:r>
              <a:rPr sz="1400" spc="-3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command, 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monitoring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fu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nctions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for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syste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solidFill>
                  <a:srgbClr val="003366"/>
                </a:solidFill>
                <a:latin typeface="Arial"/>
                <a:cs typeface="Arial"/>
              </a:rPr>
              <a:t>3.2</a:t>
            </a:r>
            <a:r>
              <a:rPr sz="1400" b="1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003366"/>
                </a:solidFill>
                <a:latin typeface="Arial"/>
                <a:cs typeface="Arial"/>
              </a:rPr>
              <a:t>space</a:t>
            </a:r>
            <a:r>
              <a:rPr sz="1400" b="1" spc="-5" dirty="0" smtClean="0">
                <a:solidFill>
                  <a:srgbClr val="003366"/>
                </a:solidFill>
                <a:latin typeface="Arial"/>
                <a:cs typeface="Arial"/>
              </a:rPr>
              <a:t> s</a:t>
            </a:r>
            <a:r>
              <a:rPr sz="1400" b="1" spc="-10" dirty="0" smtClean="0">
                <a:solidFill>
                  <a:srgbClr val="003366"/>
                </a:solidFill>
                <a:latin typeface="Arial"/>
                <a:cs typeface="Arial"/>
              </a:rPr>
              <a:t>egment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17"/>
              </a:spcBef>
            </a:pPr>
            <a:endParaRPr sz="1400"/>
          </a:p>
          <a:p>
            <a:pPr marL="12700" marR="90170">
              <a:lnSpc>
                <a:spcPct val="143600"/>
              </a:lnSpc>
            </a:pP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The space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s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egment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equipment car</a:t>
            </a:r>
            <a:r>
              <a:rPr sz="1400" spc="-15" dirty="0" smtClean="0">
                <a:solidFill>
                  <a:srgbClr val="0066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ied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a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board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th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e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satellite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can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be classified under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two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functional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areas: 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the</a:t>
            </a:r>
            <a:r>
              <a:rPr sz="1400" spc="1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3333FF"/>
                </a:solidFill>
                <a:latin typeface="Arial"/>
                <a:cs typeface="Arial"/>
              </a:rPr>
              <a:t>bus</a:t>
            </a:r>
            <a:r>
              <a:rPr sz="1400" spc="-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and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the </a:t>
            </a:r>
            <a:r>
              <a:rPr sz="1400" spc="-10" dirty="0" smtClean="0">
                <a:solidFill>
                  <a:srgbClr val="3333FF"/>
                </a:solidFill>
                <a:latin typeface="Arial"/>
                <a:cs typeface="Arial"/>
              </a:rPr>
              <a:t>payl</a:t>
            </a:r>
            <a:r>
              <a:rPr sz="1400" spc="-5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400" spc="-10" dirty="0" smtClean="0">
                <a:solidFill>
                  <a:srgbClr val="3333FF"/>
                </a:solidFill>
                <a:latin typeface="Arial"/>
                <a:cs typeface="Arial"/>
              </a:rPr>
              <a:t>ad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,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as shown in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Figure</a:t>
            </a:r>
            <a:r>
              <a:rPr sz="1400" spc="-5" dirty="0" smtClean="0">
                <a:solidFill>
                  <a:srgbClr val="0066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3</a:t>
            </a:r>
            <a:r>
              <a:rPr sz="1400" spc="0" dirty="0" smtClean="0">
                <a:solidFill>
                  <a:srgbClr val="006666"/>
                </a:solidFill>
                <a:latin typeface="Arial"/>
                <a:cs typeface="Arial"/>
              </a:rPr>
              <a:t>.</a:t>
            </a: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2.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7775702"/>
            <a:ext cx="6109335" cy="8382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88975" algn="ctr">
              <a:lnSpc>
                <a:spcPct val="100000"/>
              </a:lnSpc>
            </a:pPr>
            <a:r>
              <a:rPr sz="1400" spc="-10" dirty="0" smtClean="0">
                <a:solidFill>
                  <a:srgbClr val="006666"/>
                </a:solidFill>
                <a:latin typeface="Arial"/>
                <a:cs typeface="Arial"/>
              </a:rPr>
              <a:t>Figure 3.2.</a:t>
            </a:r>
            <a:endParaRPr sz="1400">
              <a:latin typeface="Arial"/>
              <a:cs typeface="Arial"/>
            </a:endParaRPr>
          </a:p>
          <a:p>
            <a:pPr marL="12700" marR="12700" indent="99060">
              <a:lnSpc>
                <a:spcPts val="2420"/>
              </a:lnSpc>
              <a:spcBef>
                <a:spcPts val="195"/>
              </a:spcBef>
            </a:pPr>
            <a:r>
              <a:rPr sz="1400" u="heavy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u="heavy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u="heavy" spc="-10" dirty="0" smtClean="0">
                <a:solidFill>
                  <a:srgbClr val="003366"/>
                </a:solidFill>
                <a:latin typeface="Arial"/>
                <a:cs typeface="Arial"/>
              </a:rPr>
              <a:t>bus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 refers to the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basic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satellite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structure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i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self </a:t>
            </a:r>
            <a:r>
              <a:rPr sz="1400" spc="-2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he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subsystems 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that support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satelli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te.  The bus subsystems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are: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47900" y="5208270"/>
            <a:ext cx="3619246" cy="2466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4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5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0" y="902716"/>
            <a:ext cx="6231890" cy="75850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0810" indent="-118745">
              <a:lnSpc>
                <a:spcPct val="100000"/>
              </a:lnSpc>
              <a:buClr>
                <a:srgbClr val="003366"/>
              </a:buClr>
              <a:buFont typeface="Arial"/>
              <a:buChar char="*"/>
              <a:tabLst>
                <a:tab pos="130810" algn="l"/>
              </a:tabLst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physical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structure,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  <a:buClr>
                <a:srgbClr val="003366"/>
              </a:buClr>
              <a:buFont typeface="Arial"/>
              <a:buChar char="*"/>
            </a:pPr>
            <a:endParaRPr sz="700"/>
          </a:p>
          <a:p>
            <a:pPr marL="130810" indent="-118745">
              <a:lnSpc>
                <a:spcPct val="100000"/>
              </a:lnSpc>
              <a:buClr>
                <a:srgbClr val="003366"/>
              </a:buClr>
              <a:buFont typeface="Arial"/>
              <a:buChar char="*"/>
              <a:tabLst>
                <a:tab pos="130810" algn="l"/>
              </a:tabLst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power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sub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ystem,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  <a:buClr>
                <a:srgbClr val="003366"/>
              </a:buClr>
              <a:buFont typeface="Arial"/>
              <a:buChar char="*"/>
            </a:pPr>
            <a:endParaRPr sz="700"/>
          </a:p>
          <a:p>
            <a:pPr marL="130810" indent="-118745">
              <a:lnSpc>
                <a:spcPct val="100000"/>
              </a:lnSpc>
              <a:buClr>
                <a:srgbClr val="003366"/>
              </a:buClr>
              <a:buFont typeface="Arial"/>
              <a:buChar char="*"/>
              <a:tabLst>
                <a:tab pos="130810" algn="l"/>
              </a:tabLst>
            </a:pP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atti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tude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and orbital control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subsystem,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4"/>
              </a:spcBef>
              <a:buClr>
                <a:srgbClr val="003366"/>
              </a:buClr>
              <a:buFont typeface="Arial"/>
              <a:buChar char="*"/>
            </a:pPr>
            <a:endParaRPr sz="700"/>
          </a:p>
          <a:p>
            <a:pPr marL="130810" indent="-118745">
              <a:lnSpc>
                <a:spcPct val="100000"/>
              </a:lnSpc>
              <a:buClr>
                <a:srgbClr val="003366"/>
              </a:buClr>
              <a:buFont typeface="Arial"/>
              <a:buChar char="*"/>
              <a:tabLst>
                <a:tab pos="130810" algn="l"/>
              </a:tabLst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thermal control subsystem,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6223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*command a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telemet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ubsyste</a:t>
            </a:r>
            <a:r>
              <a:rPr sz="1400" spc="-25" dirty="0" smtClean="0">
                <a:solidFill>
                  <a:srgbClr val="003366"/>
                </a:solidFill>
                <a:latin typeface="Arial"/>
                <a:cs typeface="Arial"/>
              </a:rPr>
              <a:t>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.</a:t>
            </a:r>
            <a:endParaRPr sz="1400">
              <a:latin typeface="Arial"/>
              <a:cs typeface="Arial"/>
            </a:endParaRPr>
          </a:p>
          <a:p>
            <a:pPr marL="12700" marR="12700" indent="99060">
              <a:lnSpc>
                <a:spcPts val="2420"/>
              </a:lnSpc>
              <a:spcBef>
                <a:spcPts val="195"/>
              </a:spcBef>
            </a:pPr>
            <a:r>
              <a:rPr sz="1400" u="heavy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u="heavy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u="heavy" spc="-10" dirty="0" smtClean="0">
                <a:solidFill>
                  <a:srgbClr val="003366"/>
                </a:solidFill>
                <a:latin typeface="Arial"/>
                <a:cs typeface="Arial"/>
              </a:rPr>
              <a:t>payload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satell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ite is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equipment that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provides 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service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or services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nded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for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th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satellite.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c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ommunicatio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satellite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payload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consists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7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of:</a:t>
            </a:r>
            <a:endParaRPr sz="1400">
              <a:latin typeface="Arial"/>
              <a:cs typeface="Arial"/>
            </a:endParaRPr>
          </a:p>
          <a:p>
            <a:pPr marL="12700" marR="14414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com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m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unications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quipment th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at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ovides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relay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link between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p-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 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d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ownlin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k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from the </a:t>
            </a:r>
            <a:r>
              <a:rPr sz="1400" spc="-3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gro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u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nd.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com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m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unications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p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ayload can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be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further divided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into: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transponder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a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tenna subsyst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ms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2"/>
              </a:spcBef>
            </a:pPr>
            <a:endParaRPr sz="1100"/>
          </a:p>
          <a:p>
            <a:pPr marL="458470" lvl="2" indent="-446405">
              <a:lnSpc>
                <a:spcPct val="100000"/>
              </a:lnSpc>
              <a:buFont typeface="Arial"/>
              <a:buAutoNum type="arabicPeriod"/>
              <a:tabLst>
                <a:tab pos="458470" algn="l"/>
              </a:tabLst>
            </a:pPr>
            <a:r>
              <a:rPr sz="1400" b="1" spc="-10" dirty="0" smtClean="0">
                <a:latin typeface="Arial"/>
                <a:cs typeface="Arial"/>
              </a:rPr>
              <a:t>P</a:t>
            </a:r>
            <a:r>
              <a:rPr sz="1400" b="1" spc="-15" dirty="0" smtClean="0">
                <a:latin typeface="Arial"/>
                <a:cs typeface="Arial"/>
              </a:rPr>
              <a:t>o</a:t>
            </a:r>
            <a:r>
              <a:rPr sz="1400" b="1" spc="-10" dirty="0" smtClean="0">
                <a:latin typeface="Arial"/>
                <a:cs typeface="Arial"/>
              </a:rPr>
              <a:t>wer Sub</a:t>
            </a:r>
            <a:r>
              <a:rPr sz="1400" b="1" spc="-5" dirty="0" smtClean="0">
                <a:latin typeface="Arial"/>
                <a:cs typeface="Arial"/>
              </a:rPr>
              <a:t>s</a:t>
            </a:r>
            <a:r>
              <a:rPr sz="1400" b="1" spc="-30" dirty="0" smtClean="0">
                <a:latin typeface="Arial"/>
                <a:cs typeface="Arial"/>
              </a:rPr>
              <a:t>y</a:t>
            </a:r>
            <a:r>
              <a:rPr sz="1400" b="1" spc="-10" dirty="0" smtClean="0">
                <a:latin typeface="Arial"/>
                <a:cs typeface="Arial"/>
              </a:rPr>
              <a:t>stem</a:t>
            </a:r>
            <a:endParaRPr sz="1400">
              <a:latin typeface="Arial"/>
              <a:cs typeface="Arial"/>
            </a:endParaRPr>
          </a:p>
          <a:p>
            <a:pPr marL="12700" marR="73660">
              <a:lnSpc>
                <a:spcPct val="1436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electrical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w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er for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operating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equipment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 communications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satelli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is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 obtained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primarily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from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solar cells.</a:t>
            </a:r>
            <a:endParaRPr sz="1400">
              <a:latin typeface="Arial"/>
              <a:cs typeface="Arial"/>
            </a:endParaRPr>
          </a:p>
          <a:p>
            <a:pPr marL="12700" marR="41275">
              <a:lnSpc>
                <a:spcPct val="1437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All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sat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elli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a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spacecraft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must also carry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storage 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batteries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provide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power duri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launch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during </a:t>
            </a:r>
            <a:r>
              <a:rPr sz="1400" spc="-3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eclipse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riods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when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sun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blockage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occurs. </a:t>
            </a:r>
            <a:r>
              <a:rPr sz="1400" spc="-4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power conditioning u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nit is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also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included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power </a:t>
            </a:r>
            <a:r>
              <a:rPr sz="1400" spc="-2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subsystem,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for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control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of battery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charging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and for </a:t>
            </a:r>
            <a:r>
              <a:rPr sz="1400" spc="-3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power regulation 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monito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ing.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0"/>
              </a:spcBef>
            </a:pPr>
            <a:endParaRPr sz="1100"/>
          </a:p>
          <a:p>
            <a:pPr marL="457834" lvl="2" indent="-445770">
              <a:lnSpc>
                <a:spcPct val="100000"/>
              </a:lnSpc>
              <a:buFont typeface="Arial"/>
              <a:buAutoNum type="arabicPeriod" startAt="2"/>
              <a:tabLst>
                <a:tab pos="457834" algn="l"/>
              </a:tabLst>
            </a:pPr>
            <a:r>
              <a:rPr sz="1400" b="1" spc="-10" dirty="0" smtClean="0">
                <a:latin typeface="Arial"/>
                <a:cs typeface="Arial"/>
              </a:rPr>
              <a:t>Satellite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P</a:t>
            </a:r>
            <a:r>
              <a:rPr sz="1400" b="1" spc="-5" dirty="0" smtClean="0">
                <a:latin typeface="Arial"/>
                <a:cs typeface="Arial"/>
              </a:rPr>
              <a:t>a</a:t>
            </a:r>
            <a:r>
              <a:rPr sz="1400" b="1" spc="-20" dirty="0" smtClean="0">
                <a:latin typeface="Arial"/>
                <a:cs typeface="Arial"/>
              </a:rPr>
              <a:t>y</a:t>
            </a:r>
            <a:r>
              <a:rPr sz="1400" b="1" spc="-10" dirty="0" smtClean="0">
                <a:latin typeface="Arial"/>
                <a:cs typeface="Arial"/>
              </a:rPr>
              <a:t>load</a:t>
            </a:r>
            <a:endParaRPr sz="1400">
              <a:latin typeface="Arial"/>
              <a:cs typeface="Arial"/>
            </a:endParaRPr>
          </a:p>
          <a:p>
            <a:pPr marL="12700" marR="78422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Arial"/>
                <a:cs typeface="Arial"/>
              </a:rPr>
              <a:t>The key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elements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of the payl</a:t>
            </a:r>
            <a:r>
              <a:rPr sz="1400" spc="-5" dirty="0" smtClean="0">
                <a:latin typeface="Arial"/>
                <a:cs typeface="Arial"/>
              </a:rPr>
              <a:t>o</a:t>
            </a:r>
            <a:r>
              <a:rPr sz="1400" spc="-10" dirty="0" smtClean="0">
                <a:latin typeface="Arial"/>
                <a:cs typeface="Arial"/>
              </a:rPr>
              <a:t>ad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portion of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space segment, </a:t>
            </a:r>
            <a:r>
              <a:rPr sz="1400" spc="-5" dirty="0" smtClean="0">
                <a:latin typeface="Arial"/>
                <a:cs typeface="Arial"/>
              </a:rPr>
              <a:t>is </a:t>
            </a:r>
            <a:r>
              <a:rPr sz="1400" spc="-10" dirty="0" smtClean="0">
                <a:latin typeface="Arial"/>
                <a:cs typeface="Arial"/>
              </a:rPr>
              <a:t>the</a:t>
            </a:r>
            <a:r>
              <a:rPr sz="1400" spc="-5" dirty="0" smtClean="0">
                <a:latin typeface="Arial"/>
                <a:cs typeface="Arial"/>
              </a:rPr>
              <a:t> tra</a:t>
            </a:r>
            <a:r>
              <a:rPr sz="1400" spc="-10" dirty="0" smtClean="0">
                <a:latin typeface="Arial"/>
                <a:cs typeface="Arial"/>
              </a:rPr>
              <a:t>nsponder and antenna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subsystems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902716"/>
            <a:ext cx="6283325" cy="45199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5790" lvl="3" indent="-593725">
              <a:lnSpc>
                <a:spcPct val="100000"/>
              </a:lnSpc>
              <a:buFont typeface="Arial"/>
              <a:buAutoNum type="arabicPeriod"/>
              <a:tabLst>
                <a:tab pos="605790" algn="l"/>
              </a:tabLst>
            </a:pPr>
            <a:r>
              <a:rPr sz="1400" b="1" spc="-10" dirty="0" smtClean="0">
                <a:latin typeface="Arial"/>
                <a:cs typeface="Arial"/>
              </a:rPr>
              <a:t>Transponder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In a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communications 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satelli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te, </a:t>
            </a:r>
            <a:r>
              <a:rPr sz="1400" spc="5" dirty="0" smtClean="0">
                <a:solidFill>
                  <a:srgbClr val="284A6A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he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equi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p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ment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284A6A"/>
                </a:solidFill>
                <a:latin typeface="Arial"/>
                <a:cs typeface="Arial"/>
              </a:rPr>
              <a:t>w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hich p</a:t>
            </a:r>
            <a:r>
              <a:rPr sz="1400" spc="0" dirty="0" smtClean="0">
                <a:solidFill>
                  <a:srgbClr val="284A6A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ovid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s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the</a:t>
            </a:r>
            <a:r>
              <a:rPr sz="1400" spc="10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connecting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link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between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the 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satelli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te’s </a:t>
            </a:r>
            <a:r>
              <a:rPr sz="1400" spc="5" dirty="0" smtClean="0">
                <a:solidFill>
                  <a:srgbClr val="284A6A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ransmit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and receive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an</a:t>
            </a:r>
            <a:r>
              <a:rPr sz="1400" spc="0" dirty="0" smtClean="0">
                <a:solidFill>
                  <a:srgbClr val="284A6A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ennas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referred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as the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0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tra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nsponder.</a:t>
            </a:r>
            <a:endParaRPr sz="1400">
              <a:latin typeface="Arial"/>
              <a:cs typeface="Arial"/>
            </a:endParaRPr>
          </a:p>
          <a:p>
            <a:pPr marL="12700" marR="41275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The 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tra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nsponder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forms one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of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the main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sections</a:t>
            </a:r>
            <a:r>
              <a:rPr sz="1400" spc="1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of the payload,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the</a:t>
            </a:r>
            <a:r>
              <a:rPr sz="1400" spc="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ot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h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er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being the</a:t>
            </a:r>
            <a:r>
              <a:rPr sz="1400" spc="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tenna subsyst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ms.</a:t>
            </a:r>
            <a:endParaRPr sz="1400">
              <a:latin typeface="Arial"/>
              <a:cs typeface="Arial"/>
            </a:endParaRPr>
          </a:p>
          <a:p>
            <a:pPr marL="12700" marR="10160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Communications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data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p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asses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through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 sat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ellite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using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signal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p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a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th </a:t>
            </a:r>
            <a:r>
              <a:rPr sz="1400" spc="30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known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as a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transponder.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There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two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ty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pes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of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transponder: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2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frequency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translation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transponder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o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-board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processing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t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ansponder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488950" lvl="4" indent="-248285">
              <a:lnSpc>
                <a:spcPct val="100000"/>
              </a:lnSpc>
              <a:buFont typeface="Arial"/>
              <a:buAutoNum type="alphaLcPeriod"/>
              <a:tabLst>
                <a:tab pos="488950" algn="l"/>
              </a:tabLst>
            </a:pPr>
            <a:r>
              <a:rPr sz="1400" b="1" spc="-10" dirty="0" smtClean="0">
                <a:latin typeface="Arial"/>
                <a:cs typeface="Arial"/>
              </a:rPr>
              <a:t>Frequen</a:t>
            </a:r>
            <a:r>
              <a:rPr sz="1400" b="1" spc="-5" dirty="0" smtClean="0">
                <a:latin typeface="Arial"/>
                <a:cs typeface="Arial"/>
              </a:rPr>
              <a:t>c</a:t>
            </a:r>
            <a:r>
              <a:rPr sz="1400" b="1" spc="-10" dirty="0" smtClean="0">
                <a:latin typeface="Arial"/>
                <a:cs typeface="Arial"/>
              </a:rPr>
              <a:t>y</a:t>
            </a:r>
            <a:r>
              <a:rPr sz="1400" b="1" spc="-1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Tran</a:t>
            </a:r>
            <a:r>
              <a:rPr sz="1400" b="1" spc="-5" dirty="0" smtClean="0">
                <a:latin typeface="Arial"/>
                <a:cs typeface="Arial"/>
              </a:rPr>
              <a:t>s</a:t>
            </a:r>
            <a:r>
              <a:rPr sz="1400" b="1" spc="-10" dirty="0" smtClean="0">
                <a:latin typeface="Arial"/>
                <a:cs typeface="Arial"/>
              </a:rPr>
              <a:t>la</a:t>
            </a:r>
            <a:r>
              <a:rPr sz="1400" b="1" spc="0" dirty="0" smtClean="0">
                <a:latin typeface="Arial"/>
                <a:cs typeface="Arial"/>
              </a:rPr>
              <a:t>t</a:t>
            </a:r>
            <a:r>
              <a:rPr sz="1400" b="1" spc="-10" dirty="0" smtClean="0">
                <a:latin typeface="Arial"/>
                <a:cs typeface="Arial"/>
              </a:rPr>
              <a:t>ion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Transponder</a:t>
            </a:r>
            <a:endParaRPr sz="1400">
              <a:latin typeface="Arial"/>
              <a:cs typeface="Arial"/>
            </a:endParaRPr>
          </a:p>
          <a:p>
            <a:pPr marL="12700" marR="230504">
              <a:lnSpc>
                <a:spcPts val="2430"/>
              </a:lnSpc>
              <a:spcBef>
                <a:spcPts val="180"/>
              </a:spcBef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fre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quency translation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transponder,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also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referred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to</a:t>
            </a:r>
            <a:r>
              <a:rPr sz="1400" spc="2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20" dirty="0" smtClean="0">
                <a:latin typeface="Times New Roman"/>
                <a:cs typeface="Times New Roman"/>
              </a:rPr>
              <a:t>a</a:t>
            </a:r>
            <a:r>
              <a:rPr sz="1400" spc="-10" dirty="0" smtClean="0">
                <a:latin typeface="Times New Roman"/>
                <a:cs typeface="Times New Roman"/>
              </a:rPr>
              <a:t>s</a:t>
            </a:r>
            <a:r>
              <a:rPr sz="1400" spc="40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 no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-regenerative repeater,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or b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pip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,  *It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receives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uplink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sig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al and,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after amplification,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4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retr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nsm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ts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it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with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only a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translation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c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arrier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f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requency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7168388"/>
            <a:ext cx="3858260" cy="17576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29895" algn="r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Fig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3.3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solidFill>
                  <a:srgbClr val="3333FF"/>
                </a:solidFill>
                <a:latin typeface="Arial"/>
                <a:cs typeface="Arial"/>
              </a:rPr>
              <a:t>*</a:t>
            </a:r>
            <a:r>
              <a:rPr sz="1400" spc="-10" dirty="0" smtClean="0">
                <a:latin typeface="Arial"/>
                <a:cs typeface="Arial"/>
              </a:rPr>
              <a:t>Frequency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Trans</a:t>
            </a:r>
            <a:r>
              <a:rPr sz="1400" spc="-15" dirty="0" smtClean="0">
                <a:latin typeface="Arial"/>
                <a:cs typeface="Arial"/>
              </a:rPr>
              <a:t>l</a:t>
            </a:r>
            <a:r>
              <a:rPr sz="1400" spc="-10" dirty="0" smtClean="0">
                <a:latin typeface="Arial"/>
                <a:cs typeface="Arial"/>
              </a:rPr>
              <a:t>ation Trans</a:t>
            </a:r>
            <a:r>
              <a:rPr sz="1400" spc="-5" dirty="0" smtClean="0">
                <a:latin typeface="Arial"/>
                <a:cs typeface="Arial"/>
              </a:rPr>
              <a:t>p</a:t>
            </a:r>
            <a:r>
              <a:rPr sz="1400" spc="-10" dirty="0" smtClean="0">
                <a:latin typeface="Arial"/>
                <a:cs typeface="Arial"/>
              </a:rPr>
              <a:t>onder,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al</a:t>
            </a:r>
            <a:r>
              <a:rPr sz="1400" spc="-5" dirty="0" smtClean="0">
                <a:latin typeface="Arial"/>
                <a:cs typeface="Arial"/>
              </a:rPr>
              <a:t>s</a:t>
            </a:r>
            <a:r>
              <a:rPr sz="1400" spc="-10" dirty="0" smtClean="0">
                <a:latin typeface="Arial"/>
                <a:cs typeface="Arial"/>
              </a:rPr>
              <a:t>o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called Rep</a:t>
            </a:r>
            <a:r>
              <a:rPr sz="1400" spc="-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at</a:t>
            </a:r>
            <a:r>
              <a:rPr sz="1400" spc="-5" dirty="0" smtClean="0">
                <a:latin typeface="Arial"/>
                <a:cs typeface="Arial"/>
              </a:rPr>
              <a:t>er</a:t>
            </a:r>
            <a:endParaRPr sz="1400">
              <a:latin typeface="Arial"/>
              <a:cs typeface="Arial"/>
            </a:endParaRPr>
          </a:p>
          <a:p>
            <a:pPr marL="12700" marR="1720214">
              <a:lnSpc>
                <a:spcPct val="143600"/>
              </a:lnSpc>
              <a:spcBef>
                <a:spcPts val="5"/>
              </a:spcBef>
            </a:pPr>
            <a:r>
              <a:rPr sz="1400" spc="-10" dirty="0" smtClean="0">
                <a:latin typeface="Arial"/>
                <a:cs typeface="Arial"/>
              </a:rPr>
              <a:t>No</a:t>
            </a:r>
            <a:r>
              <a:rPr sz="1400" spc="-5" dirty="0" smtClean="0">
                <a:latin typeface="Arial"/>
                <a:cs typeface="Arial"/>
              </a:rPr>
              <a:t>n</a:t>
            </a:r>
            <a:r>
              <a:rPr sz="1400" spc="-10" dirty="0" smtClean="0">
                <a:latin typeface="Arial"/>
                <a:cs typeface="Arial"/>
              </a:rPr>
              <a:t>-Reg</a:t>
            </a:r>
            <a:r>
              <a:rPr sz="1400" spc="-5" dirty="0" smtClean="0">
                <a:latin typeface="Arial"/>
                <a:cs typeface="Arial"/>
              </a:rPr>
              <a:t>e</a:t>
            </a:r>
            <a:r>
              <a:rPr sz="1400" spc="-10" dirty="0" smtClean="0">
                <a:latin typeface="Arial"/>
                <a:cs typeface="Arial"/>
              </a:rPr>
              <a:t>nerative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5" dirty="0" smtClean="0">
                <a:latin typeface="Arial"/>
                <a:cs typeface="Arial"/>
              </a:rPr>
              <a:t>S</a:t>
            </a:r>
            <a:r>
              <a:rPr sz="1400" spc="-10" dirty="0" smtClean="0">
                <a:latin typeface="Arial"/>
                <a:cs typeface="Arial"/>
              </a:rPr>
              <a:t>at</a:t>
            </a:r>
            <a:r>
              <a:rPr sz="1400" spc="-5" dirty="0" smtClean="0">
                <a:latin typeface="Arial"/>
                <a:cs typeface="Arial"/>
              </a:rPr>
              <a:t>ellite </a:t>
            </a:r>
            <a:r>
              <a:rPr sz="1400" spc="-10" dirty="0" smtClean="0">
                <a:latin typeface="Arial"/>
                <a:cs typeface="Arial"/>
              </a:rPr>
              <a:t>‘Bent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Pipe’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2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*Uplinks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and</a:t>
            </a:r>
            <a:r>
              <a:rPr sz="1400" spc="-5" dirty="0" smtClean="0">
                <a:latin typeface="Arial"/>
                <a:cs typeface="Arial"/>
              </a:rPr>
              <a:t> d</a:t>
            </a:r>
            <a:r>
              <a:rPr sz="1400" spc="-10" dirty="0" smtClean="0">
                <a:latin typeface="Arial"/>
                <a:cs typeface="Arial"/>
              </a:rPr>
              <a:t>ownlin</a:t>
            </a:r>
            <a:r>
              <a:rPr sz="1400" spc="-5" dirty="0" smtClean="0">
                <a:latin typeface="Arial"/>
                <a:cs typeface="Arial"/>
              </a:rPr>
              <a:t>k</a:t>
            </a:r>
            <a:r>
              <a:rPr sz="1400" spc="-10" dirty="0" smtClean="0">
                <a:latin typeface="Arial"/>
                <a:cs typeface="Arial"/>
              </a:rPr>
              <a:t>s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a</a:t>
            </a:r>
            <a:r>
              <a:rPr sz="1400" spc="5" dirty="0" smtClean="0">
                <a:latin typeface="Arial"/>
                <a:cs typeface="Arial"/>
              </a:rPr>
              <a:t>r</a:t>
            </a:r>
            <a:r>
              <a:rPr sz="1400" spc="-10" dirty="0" smtClean="0">
                <a:latin typeface="Arial"/>
                <a:cs typeface="Arial"/>
              </a:rPr>
              <a:t>e</a:t>
            </a:r>
            <a:r>
              <a:rPr sz="1400" spc="-5" dirty="0" smtClean="0">
                <a:latin typeface="Arial"/>
                <a:cs typeface="Arial"/>
              </a:rPr>
              <a:t> </a:t>
            </a:r>
            <a:r>
              <a:rPr sz="1400" spc="-10" dirty="0" smtClean="0">
                <a:latin typeface="Arial"/>
                <a:cs typeface="Arial"/>
              </a:rPr>
              <a:t>co</a:t>
            </a:r>
            <a:r>
              <a:rPr sz="1400" spc="-5" dirty="0" smtClean="0">
                <a:latin typeface="Arial"/>
                <a:cs typeface="Arial"/>
              </a:rPr>
              <a:t>d</a:t>
            </a:r>
            <a:r>
              <a:rPr sz="1400" spc="-10" dirty="0" smtClean="0">
                <a:latin typeface="Arial"/>
                <a:cs typeface="Arial"/>
              </a:rPr>
              <a:t>ependent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5515355"/>
            <a:ext cx="5943600" cy="1560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6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09477"/>
            <a:ext cx="6277610" cy="33851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42875">
              <a:lnSpc>
                <a:spcPct val="1437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*From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Fig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.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3.3 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its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clear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that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uplink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radio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frequ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ncy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,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fup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is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converted to an inte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mediate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lower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frequency,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f</a:t>
            </a:r>
            <a:r>
              <a:rPr sz="1200" b="1" spc="-5" dirty="0" smtClean="0">
                <a:solidFill>
                  <a:srgbClr val="003366"/>
                </a:solidFill>
                <a:latin typeface="Arial"/>
                <a:cs typeface="Arial"/>
              </a:rPr>
              <a:t>i</a:t>
            </a:r>
            <a:r>
              <a:rPr sz="1200" b="1" spc="0" dirty="0" smtClean="0">
                <a:solidFill>
                  <a:srgbClr val="003366"/>
                </a:solidFill>
                <a:latin typeface="Arial"/>
                <a:cs typeface="Arial"/>
              </a:rPr>
              <a:t>f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,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amplified,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converted back up to the downlink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RF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frequency,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fdwn, for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tra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nsmis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ion to earth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uplinks and downlinks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are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codependent,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meaning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that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degradation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introduced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uplink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will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be </a:t>
            </a:r>
            <a:r>
              <a:rPr sz="1400" spc="-3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tra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fe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wnlink,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affe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c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ting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total comm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u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nications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link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b="1" spc="-10" dirty="0" smtClean="0">
                <a:latin typeface="Arial"/>
                <a:cs typeface="Arial"/>
              </a:rPr>
              <a:t>3.2.2.2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5" dirty="0" smtClean="0">
                <a:latin typeface="Arial"/>
                <a:cs typeface="Arial"/>
              </a:rPr>
              <a:t>On</a:t>
            </a:r>
            <a:r>
              <a:rPr sz="1400" b="1" spc="-10" dirty="0" smtClean="0">
                <a:latin typeface="Arial"/>
                <a:cs typeface="Arial"/>
              </a:rPr>
              <a:t>-b</a:t>
            </a:r>
            <a:r>
              <a:rPr sz="1400" b="1" spc="-15" dirty="0" smtClean="0">
                <a:latin typeface="Arial"/>
                <a:cs typeface="Arial"/>
              </a:rPr>
              <a:t>o</a:t>
            </a:r>
            <a:r>
              <a:rPr sz="1400" b="1" spc="-10" dirty="0" smtClean="0">
                <a:latin typeface="Arial"/>
                <a:cs typeface="Arial"/>
              </a:rPr>
              <a:t>ard Processing</a:t>
            </a:r>
            <a:r>
              <a:rPr sz="1400" b="1" spc="-5" dirty="0" smtClean="0">
                <a:latin typeface="Arial"/>
                <a:cs typeface="Arial"/>
              </a:rPr>
              <a:t> </a:t>
            </a:r>
            <a:r>
              <a:rPr sz="1400" b="1" spc="-10" dirty="0" smtClean="0">
                <a:latin typeface="Arial"/>
                <a:cs typeface="Arial"/>
              </a:rPr>
              <a:t>Tran</a:t>
            </a:r>
            <a:r>
              <a:rPr sz="1400" b="1" spc="-5" dirty="0" smtClean="0">
                <a:latin typeface="Arial"/>
                <a:cs typeface="Arial"/>
              </a:rPr>
              <a:t>s</a:t>
            </a:r>
            <a:r>
              <a:rPr sz="1400" b="1" spc="-10" dirty="0" smtClean="0">
                <a:latin typeface="Arial"/>
                <a:cs typeface="Arial"/>
              </a:rPr>
              <a:t>ponder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o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-board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processing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t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ansponder,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c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alled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 </a:t>
            </a:r>
            <a:r>
              <a:rPr sz="1400" spc="-2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regen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rative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repeater demod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/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 remod transponder,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or </a:t>
            </a:r>
            <a:r>
              <a:rPr sz="1400" spc="-3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smart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satellite. 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u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p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link sign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al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at 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f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up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demodulated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28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to fbaseband </a:t>
            </a:r>
            <a:r>
              <a:rPr sz="1400" spc="-3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baseband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signal is available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for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processing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-</a:t>
            </a:r>
            <a:r>
              <a:rPr sz="1400" spc="-4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board,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7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including refo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matt</a:t>
            </a:r>
            <a:r>
              <a:rPr sz="1400" spc="-15" dirty="0" smtClean="0">
                <a:solidFill>
                  <a:srgbClr val="003366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ng a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erro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-correction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93235" y="6664706"/>
            <a:ext cx="529590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Fig</a:t>
            </a:r>
            <a:r>
              <a:rPr sz="1400" spc="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latin typeface="Times New Roman"/>
                <a:cs typeface="Times New Roman"/>
              </a:rPr>
              <a:t>3.4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8029509"/>
            <a:ext cx="5759450" cy="625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439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</a:t>
            </a:r>
            <a:r>
              <a:rPr sz="1400" spc="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baseband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inform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a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remodulated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to the</a:t>
            </a:r>
            <a:r>
              <a:rPr sz="1400" spc="1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downli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k carrier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at fdwn,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after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final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amplification,</a:t>
            </a:r>
            <a:r>
              <a:rPr sz="1400" spc="-30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tra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nsmitted to 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ground.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00" y="4594859"/>
            <a:ext cx="6568440" cy="1980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400" y="6984618"/>
            <a:ext cx="4410075" cy="1047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7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8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63600" y="809264"/>
            <a:ext cx="6321425" cy="79444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0800" marR="12700">
              <a:lnSpc>
                <a:spcPct val="143800"/>
              </a:lnSpc>
            </a:pP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*The 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modulation/remodulation process removes uplink noise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and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 inte</a:t>
            </a:r>
            <a:r>
              <a:rPr sz="1400" spc="0" dirty="0" smtClean="0">
                <a:solidFill>
                  <a:srgbClr val="003366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ference from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wnlink,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while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allowing</a:t>
            </a:r>
            <a:r>
              <a:rPr sz="1400" spc="1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additional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-board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processing to be acc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mplished. 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*Thus the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uplinks and downlinks are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independ</a:t>
            </a:r>
            <a:r>
              <a:rPr sz="1400" spc="-20" dirty="0" smtClean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nt with respect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evaluation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of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overall link performance, unlike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the frequency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tra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nslation</a:t>
            </a:r>
            <a:r>
              <a:rPr sz="1400" spc="-5" dirty="0" smtClean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003366"/>
                </a:solidFill>
                <a:latin typeface="Arial"/>
                <a:cs typeface="Arial"/>
              </a:rPr>
              <a:t>transponder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50800">
              <a:lnSpc>
                <a:spcPct val="100000"/>
              </a:lnSpc>
            </a:pPr>
            <a:r>
              <a:rPr sz="1400" b="1" spc="-10" dirty="0" smtClean="0">
                <a:solidFill>
                  <a:srgbClr val="015694"/>
                </a:solidFill>
                <a:latin typeface="Arial"/>
                <a:cs typeface="Arial"/>
              </a:rPr>
              <a:t>3.3</a:t>
            </a:r>
            <a:r>
              <a:rPr sz="1400" b="1" spc="5" dirty="0" smtClean="0">
                <a:solidFill>
                  <a:srgbClr val="015694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015694"/>
                </a:solidFill>
                <a:latin typeface="Arial"/>
                <a:cs typeface="Arial"/>
              </a:rPr>
              <a:t>Transp</a:t>
            </a:r>
            <a:r>
              <a:rPr sz="1400" b="1" spc="-15" dirty="0" smtClean="0">
                <a:solidFill>
                  <a:srgbClr val="015694"/>
                </a:solidFill>
                <a:latin typeface="Arial"/>
                <a:cs typeface="Arial"/>
              </a:rPr>
              <a:t>o</a:t>
            </a:r>
            <a:r>
              <a:rPr sz="1400" b="1" spc="-10" dirty="0" smtClean="0">
                <a:solidFill>
                  <a:srgbClr val="015694"/>
                </a:solidFill>
                <a:latin typeface="Arial"/>
                <a:cs typeface="Arial"/>
              </a:rPr>
              <a:t>nders</a:t>
            </a:r>
            <a:r>
              <a:rPr sz="1400" b="1" spc="10" dirty="0" smtClean="0">
                <a:solidFill>
                  <a:srgbClr val="015694"/>
                </a:solidFill>
                <a:latin typeface="Arial"/>
                <a:cs typeface="Arial"/>
              </a:rPr>
              <a:t> </a:t>
            </a:r>
            <a:r>
              <a:rPr sz="1400" b="1" spc="-10" dirty="0" smtClean="0">
                <a:solidFill>
                  <a:srgbClr val="5C5C5C"/>
                </a:solidFill>
                <a:latin typeface="Arial"/>
                <a:cs typeface="Arial"/>
              </a:rPr>
              <a:t>plan</a:t>
            </a:r>
            <a:endParaRPr sz="1400">
              <a:latin typeface="Arial"/>
              <a:cs typeface="Arial"/>
            </a:endParaRPr>
          </a:p>
          <a:p>
            <a:pPr marL="50800" marR="407034" algn="just">
              <a:lnSpc>
                <a:spcPts val="2760"/>
              </a:lnSpc>
              <a:spcBef>
                <a:spcPts val="110"/>
              </a:spcBef>
            </a:pPr>
            <a:r>
              <a:rPr sz="1600" dirty="0" smtClean="0">
                <a:latin typeface="Times New Roman"/>
                <a:cs typeface="Times New Roman"/>
              </a:rPr>
              <a:t>A trans</a:t>
            </a:r>
            <a:r>
              <a:rPr sz="1600" spc="-10" dirty="0" smtClean="0">
                <a:latin typeface="Times New Roman"/>
                <a:cs typeface="Times New Roman"/>
              </a:rPr>
              <a:t>p</a:t>
            </a:r>
            <a:r>
              <a:rPr sz="1600" spc="0" dirty="0" smtClean="0">
                <a:latin typeface="Times New Roman"/>
                <a:cs typeface="Times New Roman"/>
              </a:rPr>
              <a:t>onder is </a:t>
            </a:r>
            <a:r>
              <a:rPr sz="1600" spc="-15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he seri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s of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ntercon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ec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ed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units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which forms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 single comm</a:t>
            </a:r>
            <a:r>
              <a:rPr sz="1600" spc="-10" dirty="0" smtClean="0">
                <a:latin typeface="Times New Roman"/>
                <a:cs typeface="Times New Roman"/>
              </a:rPr>
              <a:t>u</a:t>
            </a:r>
            <a:r>
              <a:rPr sz="1600" spc="0" dirty="0" smtClean="0">
                <a:latin typeface="Times New Roman"/>
                <a:cs typeface="Times New Roman"/>
              </a:rPr>
              <a:t>nicat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ons 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hannel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betwe</a:t>
            </a:r>
            <a:r>
              <a:rPr sz="1600" spc="-5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n the re</a:t>
            </a:r>
            <a:r>
              <a:rPr sz="1600" spc="-10" dirty="0" smtClean="0">
                <a:latin typeface="Times New Roman"/>
                <a:cs typeface="Times New Roman"/>
              </a:rPr>
              <a:t>c</a:t>
            </a:r>
            <a:r>
              <a:rPr sz="1600" spc="0" dirty="0" smtClean="0">
                <a:latin typeface="Times New Roman"/>
                <a:cs typeface="Times New Roman"/>
              </a:rPr>
              <a:t>eive and t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ansmit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an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ennas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 a comm</a:t>
            </a:r>
            <a:r>
              <a:rPr sz="1600" spc="-10" dirty="0" smtClean="0">
                <a:latin typeface="Times New Roman"/>
                <a:cs typeface="Times New Roman"/>
              </a:rPr>
              <a:t>u</a:t>
            </a:r>
            <a:r>
              <a:rPr sz="1600" spc="0" dirty="0" smtClean="0">
                <a:latin typeface="Times New Roman"/>
                <a:cs typeface="Times New Roman"/>
              </a:rPr>
              <a:t>nicat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ons satelli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</a:t>
            </a:r>
            <a:r>
              <a:rPr sz="1600" spc="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as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shown </a:t>
            </a:r>
            <a:r>
              <a:rPr sz="1600" spc="-5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 f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g 3.5.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Typically sat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ellites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h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a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ve</a:t>
            </a:r>
            <a:endParaRPr sz="1400">
              <a:latin typeface="Arial"/>
              <a:cs typeface="Arial"/>
            </a:endParaRPr>
          </a:p>
          <a:p>
            <a:pPr marL="50800" marR="169545">
              <a:lnSpc>
                <a:spcPts val="2410"/>
              </a:lnSpc>
              <a:spcBef>
                <a:spcPts val="100"/>
              </a:spcBef>
            </a:pP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between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2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4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a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nd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72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transponders.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single</a:t>
            </a:r>
            <a:r>
              <a:rPr sz="1400" spc="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transponder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capable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of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hand</a:t>
            </a:r>
            <a:r>
              <a:rPr sz="1400" spc="5" dirty="0" smtClean="0">
                <a:solidFill>
                  <a:srgbClr val="284A6A"/>
                </a:solidFill>
                <a:latin typeface="Arial"/>
                <a:cs typeface="Arial"/>
              </a:rPr>
              <a:t>l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ing up to 155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million b</a:t>
            </a:r>
            <a:r>
              <a:rPr sz="1400" spc="-15" dirty="0" smtClean="0">
                <a:solidFill>
                  <a:srgbClr val="284A6A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ts of information</a:t>
            </a:r>
            <a:r>
              <a:rPr sz="1400" spc="1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per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second. With 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t</a:t>
            </a:r>
            <a:r>
              <a:rPr sz="1400" spc="-20" dirty="0" smtClean="0">
                <a:solidFill>
                  <a:srgbClr val="284A6A"/>
                </a:solidFill>
                <a:latin typeface="Arial"/>
                <a:cs typeface="Arial"/>
              </a:rPr>
              <a:t>h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is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immense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c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apaci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ty,</a:t>
            </a:r>
            <a:endParaRPr sz="1400">
              <a:latin typeface="Arial"/>
              <a:cs typeface="Arial"/>
            </a:endParaRPr>
          </a:p>
          <a:p>
            <a:pPr marL="50800" marR="320040">
              <a:lnSpc>
                <a:spcPts val="2410"/>
              </a:lnSpc>
              <a:spcBef>
                <a:spcPts val="5"/>
              </a:spcBef>
            </a:pP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d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ay's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communication </a:t>
            </a:r>
            <a:r>
              <a:rPr sz="1400" spc="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sat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ellites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are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an ideal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medium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for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trans</a:t>
            </a:r>
            <a:r>
              <a:rPr sz="1400" spc="-25" dirty="0" smtClean="0">
                <a:solidFill>
                  <a:srgbClr val="284A6A"/>
                </a:solidFill>
                <a:latin typeface="Arial"/>
                <a:cs typeface="Arial"/>
              </a:rPr>
              <a:t>m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itting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and receiving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almost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any </a:t>
            </a:r>
            <a:r>
              <a:rPr sz="1400" spc="10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kind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of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cont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nt</a:t>
            </a:r>
            <a:r>
              <a:rPr sz="1400" spc="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- fro</a:t>
            </a:r>
            <a:r>
              <a:rPr sz="1400" spc="-15" dirty="0" smtClean="0">
                <a:solidFill>
                  <a:srgbClr val="284A6A"/>
                </a:solidFill>
                <a:latin typeface="Arial"/>
                <a:cs typeface="Arial"/>
              </a:rPr>
              <a:t>m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si</a:t>
            </a:r>
            <a:r>
              <a:rPr sz="1400" spc="-25" dirty="0" smtClean="0">
                <a:solidFill>
                  <a:srgbClr val="284A6A"/>
                </a:solidFill>
                <a:latin typeface="Arial"/>
                <a:cs typeface="Arial"/>
              </a:rPr>
              <a:t>m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ple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v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oice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or d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a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ta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the mo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st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5"/>
              </a:spcBef>
            </a:pPr>
            <a:endParaRPr sz="500"/>
          </a:p>
          <a:p>
            <a:pPr marL="50800">
              <a:lnSpc>
                <a:spcPct val="100000"/>
              </a:lnSpc>
            </a:pP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compl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e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x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and </a:t>
            </a:r>
            <a:r>
              <a:rPr sz="1400" spc="10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bandwidth-intensive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video, audio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and In</a:t>
            </a:r>
            <a:r>
              <a:rPr sz="1400" spc="-15" dirty="0" smtClean="0">
                <a:solidFill>
                  <a:srgbClr val="284A6A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ernet</a:t>
            </a:r>
            <a:r>
              <a:rPr sz="1400" spc="-5" dirty="0" smtClean="0">
                <a:solidFill>
                  <a:srgbClr val="284A6A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84A6A"/>
                </a:solidFill>
                <a:latin typeface="Arial"/>
                <a:cs typeface="Arial"/>
              </a:rPr>
              <a:t>content.</a:t>
            </a:r>
            <a:endParaRPr sz="1400">
              <a:latin typeface="Arial"/>
              <a:cs typeface="Arial"/>
            </a:endParaRPr>
          </a:p>
          <a:p>
            <a:pPr marL="50800" marR="502920">
              <a:lnSpc>
                <a:spcPts val="2760"/>
              </a:lnSpc>
              <a:spcBef>
                <a:spcPts val="105"/>
              </a:spcBef>
              <a:buFont typeface="Wingdings"/>
              <a:buChar char=""/>
              <a:tabLst>
                <a:tab pos="288290" algn="l"/>
              </a:tabLst>
            </a:pPr>
            <a:r>
              <a:rPr sz="1600" spc="0" dirty="0" smtClean="0">
                <a:latin typeface="Times New Roman"/>
                <a:cs typeface="Times New Roman"/>
              </a:rPr>
              <a:t>The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bandw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dth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allocat</a:t>
            </a:r>
            <a:r>
              <a:rPr sz="1600" spc="-10" dirty="0" smtClean="0">
                <a:latin typeface="Times New Roman"/>
                <a:cs typeface="Times New Roman"/>
              </a:rPr>
              <a:t>e</a:t>
            </a:r>
            <a:r>
              <a:rPr sz="1600" spc="0" dirty="0" smtClean="0">
                <a:latin typeface="Times New Roman"/>
                <a:cs typeface="Times New Roman"/>
              </a:rPr>
              <a:t>d for C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band </a:t>
            </a:r>
            <a:r>
              <a:rPr sz="1600" spc="-10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serv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ce is 500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MHz, a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d this is divided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nto sub</a:t>
            </a:r>
            <a:r>
              <a:rPr sz="1600" spc="-10" dirty="0" smtClean="0">
                <a:latin typeface="Times New Roman"/>
                <a:cs typeface="Times New Roman"/>
              </a:rPr>
              <a:t>-</a:t>
            </a:r>
            <a:r>
              <a:rPr sz="1600" spc="0" dirty="0" smtClean="0">
                <a:latin typeface="Times New Roman"/>
                <a:cs typeface="Times New Roman"/>
              </a:rPr>
              <a:t>band</a:t>
            </a:r>
            <a:r>
              <a:rPr sz="1600" spc="-5" dirty="0" smtClean="0">
                <a:latin typeface="Times New Roman"/>
                <a:cs typeface="Times New Roman"/>
              </a:rPr>
              <a:t>s</a:t>
            </a:r>
            <a:r>
              <a:rPr sz="1600" spc="0" dirty="0" smtClean="0">
                <a:latin typeface="Times New Roman"/>
                <a:cs typeface="Times New Roman"/>
              </a:rPr>
              <a:t>, one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for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e</a:t>
            </a:r>
            <a:r>
              <a:rPr sz="1600" spc="-5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ch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ransp</a:t>
            </a:r>
            <a:r>
              <a:rPr sz="1600" spc="-5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nde</a:t>
            </a:r>
            <a:r>
              <a:rPr sz="1600" spc="-5" dirty="0" smtClean="0">
                <a:latin typeface="Times New Roman"/>
                <a:cs typeface="Times New Roman"/>
              </a:rPr>
              <a:t>r</a:t>
            </a:r>
            <a:r>
              <a:rPr sz="1000" spc="0" dirty="0" smtClean="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50800" marR="230504">
              <a:lnSpc>
                <a:spcPts val="2760"/>
              </a:lnSpc>
              <a:buFont typeface="Wingdings"/>
              <a:buChar char=""/>
              <a:tabLst>
                <a:tab pos="288290" algn="l"/>
              </a:tabLst>
            </a:pPr>
            <a:r>
              <a:rPr sz="1600" spc="0" dirty="0" smtClean="0">
                <a:latin typeface="Times New Roman"/>
                <a:cs typeface="Times New Roman"/>
              </a:rPr>
              <a:t>A typ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cal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transpo</a:t>
            </a:r>
            <a:r>
              <a:rPr sz="1600" spc="-10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der </a:t>
            </a:r>
            <a:r>
              <a:rPr sz="1600" spc="-10" dirty="0" smtClean="0">
                <a:latin typeface="Times New Roman"/>
                <a:cs typeface="Times New Roman"/>
              </a:rPr>
              <a:t>b</a:t>
            </a:r>
            <a:r>
              <a:rPr sz="1600" spc="0" dirty="0" smtClean="0">
                <a:latin typeface="Times New Roman"/>
                <a:cs typeface="Times New Roman"/>
              </a:rPr>
              <a:t>andwid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 is 36 </a:t>
            </a:r>
            <a:r>
              <a:rPr sz="1600" spc="-10" dirty="0" smtClean="0">
                <a:latin typeface="Times New Roman"/>
                <a:cs typeface="Times New Roman"/>
              </a:rPr>
              <a:t>M</a:t>
            </a:r>
            <a:r>
              <a:rPr sz="1600" spc="0" dirty="0" smtClean="0">
                <a:latin typeface="Times New Roman"/>
                <a:cs typeface="Times New Roman"/>
              </a:rPr>
              <a:t>Hz, a</a:t>
            </a:r>
            <a:r>
              <a:rPr sz="1600" spc="-5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d a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lowing </a:t>
            </a:r>
            <a:r>
              <a:rPr sz="1600" spc="-10" dirty="0" smtClean="0">
                <a:latin typeface="Times New Roman"/>
                <a:cs typeface="Times New Roman"/>
              </a:rPr>
              <a:t>f</a:t>
            </a:r>
            <a:r>
              <a:rPr sz="1600" spc="0" dirty="0" smtClean="0">
                <a:latin typeface="Times New Roman"/>
                <a:cs typeface="Times New Roman"/>
              </a:rPr>
              <a:t>or a </a:t>
            </a:r>
            <a:r>
              <a:rPr sz="1600" spc="10" dirty="0" smtClean="0">
                <a:latin typeface="Times New Roman"/>
                <a:cs typeface="Times New Roman"/>
              </a:rPr>
              <a:t>4</a:t>
            </a:r>
            <a:r>
              <a:rPr sz="1600" spc="0" dirty="0" smtClean="0">
                <a:latin typeface="Times New Roman"/>
                <a:cs typeface="Times New Roman"/>
              </a:rPr>
              <a:t>-</a:t>
            </a:r>
            <a:r>
              <a:rPr sz="1600" spc="-10" dirty="0" smtClean="0">
                <a:latin typeface="Times New Roman"/>
                <a:cs typeface="Times New Roman"/>
              </a:rPr>
              <a:t>M</a:t>
            </a:r>
            <a:r>
              <a:rPr sz="1600" spc="0" dirty="0" smtClean="0">
                <a:latin typeface="Times New Roman"/>
                <a:cs typeface="Times New Roman"/>
              </a:rPr>
              <a:t>Hz guard </a:t>
            </a:r>
            <a:r>
              <a:rPr sz="1600" spc="-10" dirty="0" smtClean="0">
                <a:latin typeface="Times New Roman"/>
                <a:cs typeface="Times New Roman"/>
              </a:rPr>
              <a:t>b</a:t>
            </a:r>
            <a:r>
              <a:rPr sz="1600" spc="0" dirty="0" smtClean="0">
                <a:latin typeface="Times New Roman"/>
                <a:cs typeface="Times New Roman"/>
              </a:rPr>
              <a:t>and bet</a:t>
            </a:r>
            <a:r>
              <a:rPr sz="1600" spc="-10" dirty="0" smtClean="0">
                <a:latin typeface="Times New Roman"/>
                <a:cs typeface="Times New Roman"/>
              </a:rPr>
              <a:t>w</a:t>
            </a:r>
            <a:r>
              <a:rPr sz="1600" spc="0" dirty="0" smtClean="0">
                <a:latin typeface="Times New Roman"/>
                <a:cs typeface="Times New Roman"/>
              </a:rPr>
              <a:t>een tr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ns</a:t>
            </a:r>
            <a:r>
              <a:rPr sz="1600" spc="-5" dirty="0" smtClean="0">
                <a:latin typeface="Times New Roman"/>
                <a:cs typeface="Times New Roman"/>
              </a:rPr>
              <a:t>p</a:t>
            </a:r>
            <a:r>
              <a:rPr sz="1600" spc="0" dirty="0" smtClean="0">
                <a:latin typeface="Times New Roman"/>
                <a:cs typeface="Times New Roman"/>
              </a:rPr>
              <a:t>onders.</a:t>
            </a:r>
            <a:endParaRPr sz="1600">
              <a:latin typeface="Times New Roman"/>
              <a:cs typeface="Times New Roman"/>
            </a:endParaRPr>
          </a:p>
          <a:p>
            <a:pPr marL="50800" marR="153035">
              <a:lnSpc>
                <a:spcPts val="2760"/>
              </a:lnSpc>
              <a:buFont typeface="Wingdings"/>
              <a:buChar char=""/>
              <a:tabLst>
                <a:tab pos="288290" algn="l"/>
              </a:tabLst>
            </a:pPr>
            <a:r>
              <a:rPr sz="1600" spc="0" dirty="0" smtClean="0">
                <a:latin typeface="Times New Roman"/>
                <a:cs typeface="Times New Roman"/>
              </a:rPr>
              <a:t>12 s</a:t>
            </a:r>
            <a:r>
              <a:rPr sz="1600" spc="-10" dirty="0" smtClean="0">
                <a:latin typeface="Times New Roman"/>
                <a:cs typeface="Times New Roman"/>
              </a:rPr>
              <a:t>u</a:t>
            </a:r>
            <a:r>
              <a:rPr sz="1600" spc="0" dirty="0" smtClean="0">
                <a:latin typeface="Times New Roman"/>
                <a:cs typeface="Times New Roman"/>
              </a:rPr>
              <a:t>ch t</a:t>
            </a:r>
            <a:r>
              <a:rPr sz="1600" spc="-10" dirty="0" smtClean="0">
                <a:latin typeface="Times New Roman"/>
                <a:cs typeface="Times New Roman"/>
              </a:rPr>
              <a:t>r</a:t>
            </a:r>
            <a:r>
              <a:rPr sz="1600" spc="0" dirty="0" smtClean="0">
                <a:latin typeface="Times New Roman"/>
                <a:cs typeface="Times New Roman"/>
              </a:rPr>
              <a:t>ansp</a:t>
            </a:r>
            <a:r>
              <a:rPr sz="1600" spc="-5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nders c</a:t>
            </a:r>
            <a:r>
              <a:rPr sz="1600" spc="-10" dirty="0" smtClean="0">
                <a:latin typeface="Times New Roman"/>
                <a:cs typeface="Times New Roman"/>
              </a:rPr>
              <a:t>a</a:t>
            </a:r>
            <a:r>
              <a:rPr sz="1600" spc="0" dirty="0" smtClean="0">
                <a:latin typeface="Times New Roman"/>
                <a:cs typeface="Times New Roman"/>
              </a:rPr>
              <a:t>n be</a:t>
            </a:r>
            <a:r>
              <a:rPr sz="1600" spc="-10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acc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mm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da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ed 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 the 500-M</a:t>
            </a:r>
            <a:r>
              <a:rPr sz="1600" spc="-10" dirty="0" smtClean="0">
                <a:latin typeface="Times New Roman"/>
                <a:cs typeface="Times New Roman"/>
              </a:rPr>
              <a:t>H</a:t>
            </a:r>
            <a:r>
              <a:rPr sz="1600" spc="0" dirty="0" smtClean="0">
                <a:latin typeface="Times New Roman"/>
                <a:cs typeface="Times New Roman"/>
              </a:rPr>
              <a:t>z ba</a:t>
            </a:r>
            <a:r>
              <a:rPr sz="1600" spc="-5" dirty="0" smtClean="0">
                <a:latin typeface="Times New Roman"/>
                <a:cs typeface="Times New Roman"/>
              </a:rPr>
              <a:t>n</a:t>
            </a:r>
            <a:r>
              <a:rPr sz="1600" spc="0" dirty="0" smtClean="0">
                <a:latin typeface="Times New Roman"/>
                <a:cs typeface="Times New Roman"/>
              </a:rPr>
              <a:t>dwid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h. By mak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ng use of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polari</a:t>
            </a:r>
            <a:r>
              <a:rPr sz="1600" spc="-10" dirty="0" smtClean="0">
                <a:latin typeface="Times New Roman"/>
                <a:cs typeface="Times New Roman"/>
              </a:rPr>
              <a:t>z</a:t>
            </a:r>
            <a:r>
              <a:rPr sz="1600" spc="0" dirty="0" smtClean="0">
                <a:latin typeface="Times New Roman"/>
                <a:cs typeface="Times New Roman"/>
              </a:rPr>
              <a:t>at</a:t>
            </a:r>
            <a:r>
              <a:rPr sz="1600" spc="-10" dirty="0" smtClean="0">
                <a:latin typeface="Times New Roman"/>
                <a:cs typeface="Times New Roman"/>
              </a:rPr>
              <a:t>i</a:t>
            </a:r>
            <a:r>
              <a:rPr sz="1600" spc="0" dirty="0" smtClean="0">
                <a:latin typeface="Times New Roman"/>
                <a:cs typeface="Times New Roman"/>
              </a:rPr>
              <a:t>on isola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ion, </a:t>
            </a:r>
            <a:r>
              <a:rPr sz="1600" spc="-10" dirty="0" smtClean="0">
                <a:latin typeface="Times New Roman"/>
                <a:cs typeface="Times New Roman"/>
              </a:rPr>
              <a:t>t</a:t>
            </a:r>
            <a:r>
              <a:rPr sz="1600" spc="0" dirty="0" smtClean="0">
                <a:latin typeface="Times New Roman"/>
                <a:cs typeface="Times New Roman"/>
              </a:rPr>
              <a:t>his nu</a:t>
            </a:r>
            <a:r>
              <a:rPr sz="1600" spc="-10" dirty="0" smtClean="0">
                <a:latin typeface="Times New Roman"/>
                <a:cs typeface="Times New Roman"/>
              </a:rPr>
              <a:t>m</a:t>
            </a:r>
            <a:r>
              <a:rPr sz="1600" spc="0" dirty="0" smtClean="0">
                <a:latin typeface="Times New Roman"/>
                <a:cs typeface="Times New Roman"/>
              </a:rPr>
              <a:t>ber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can be</a:t>
            </a:r>
            <a:r>
              <a:rPr sz="1600" spc="-5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d</a:t>
            </a:r>
            <a:r>
              <a:rPr sz="1600" spc="-10" dirty="0" smtClean="0">
                <a:latin typeface="Times New Roman"/>
                <a:cs typeface="Times New Roman"/>
              </a:rPr>
              <a:t>o</a:t>
            </a:r>
            <a:r>
              <a:rPr sz="1600" spc="0" dirty="0" smtClean="0">
                <a:latin typeface="Times New Roman"/>
                <a:cs typeface="Times New Roman"/>
              </a:rPr>
              <a:t>ub</a:t>
            </a:r>
            <a:r>
              <a:rPr sz="1600" spc="-10" dirty="0" smtClean="0">
                <a:latin typeface="Times New Roman"/>
                <a:cs typeface="Times New Roman"/>
              </a:rPr>
              <a:t>l</a:t>
            </a:r>
            <a:r>
              <a:rPr sz="1600" spc="0" dirty="0" smtClean="0">
                <a:latin typeface="Times New Roman"/>
                <a:cs typeface="Times New Roman"/>
              </a:rPr>
              <a:t>ed.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88"/>
              </a:spcBef>
            </a:pPr>
            <a:endParaRPr sz="1200"/>
          </a:p>
          <a:p>
            <a:pPr marL="241300" marR="102235" indent="-228600">
              <a:lnSpc>
                <a:spcPct val="143900"/>
              </a:lnSpc>
              <a:buClr>
                <a:srgbClr val="5C5C5C"/>
              </a:buClr>
              <a:buSzPct val="71428"/>
              <a:buFont typeface="Segoe MDL2 Assets"/>
              <a:buChar char=""/>
              <a:tabLst>
                <a:tab pos="240665" algn="l"/>
              </a:tabLst>
            </a:pP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Wideband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c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omponents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(like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antenna and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wideband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receiver)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are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shared by a group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0" dirty="0" smtClean="0">
                <a:solidFill>
                  <a:srgbClr val="5C5C5C"/>
                </a:solidFill>
                <a:latin typeface="Arial"/>
                <a:cs typeface="Arial"/>
              </a:rPr>
              <a:t>o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f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transponders</a:t>
            </a:r>
            <a:endParaRPr sz="1400">
              <a:latin typeface="Arial"/>
              <a:cs typeface="Arial"/>
            </a:endParaRPr>
          </a:p>
          <a:p>
            <a:pPr marL="241300" marR="358140" indent="-228600">
              <a:lnSpc>
                <a:spcPts val="2420"/>
              </a:lnSpc>
              <a:spcBef>
                <a:spcPts val="195"/>
              </a:spcBef>
              <a:buClr>
                <a:srgbClr val="5C5C5C"/>
              </a:buClr>
              <a:buSzPct val="71428"/>
              <a:buFont typeface="Segoe MDL2 Assets"/>
              <a:buChar char=""/>
              <a:tabLst>
                <a:tab pos="240665" algn="l"/>
              </a:tabLst>
            </a:pP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Each transponder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has 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its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own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in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put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filter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separate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out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the particular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36 MHz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of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bandwidth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that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alloc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a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ted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5C5C5C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5C5C5C"/>
                </a:solidFill>
                <a:latin typeface="Arial"/>
                <a:cs typeface="Arial"/>
              </a:rPr>
              <a:t> it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5736590"/>
            <a:ext cx="6124575" cy="30803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7960" algn="ctr">
              <a:lnSpc>
                <a:spcPct val="1000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Figure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3.5.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marL="12700" marR="32384">
              <a:lnSpc>
                <a:spcPct val="143800"/>
              </a:lnSpc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first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stage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 transparent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repeater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wi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d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eband</a:t>
            </a:r>
            <a:r>
              <a:rPr sz="1400" spc="2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receiver. 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l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ow noise amplifier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(L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A)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at the</a:t>
            </a:r>
            <a:r>
              <a:rPr sz="1400" spc="1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input is desi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g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ned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amplify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t</a:t>
            </a:r>
            <a:r>
              <a:rPr sz="1400" spc="-20" dirty="0" smtClean="0">
                <a:solidFill>
                  <a:srgbClr val="221F1F"/>
                </a:solidFill>
                <a:latin typeface="Arial"/>
                <a:cs typeface="Arial"/>
              </a:rPr>
              <a:t>h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xtremely weak uplink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signal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(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typically a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few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hundred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pico</a:t>
            </a:r>
            <a:r>
              <a:rPr sz="1400" spc="2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watts) while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minimizing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its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own cont</a:t>
            </a:r>
            <a:r>
              <a:rPr sz="1400" spc="0" dirty="0" smtClean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ibution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to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noise.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This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 imp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orta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because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10" dirty="0" smtClean="0">
                <a:solidFill>
                  <a:srgbClr val="221F1F"/>
                </a:solidFill>
                <a:latin typeface="Arial"/>
                <a:cs typeface="Arial"/>
              </a:rPr>
              <a:t>t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he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first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comp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o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nent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 a cascade has 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gre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a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test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ffe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ct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noise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nt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system.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 gain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of the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lownoise ampli</a:t>
            </a:r>
            <a:r>
              <a:rPr sz="1400" spc="-15" dirty="0" smtClean="0">
                <a:solidFill>
                  <a:srgbClr val="221F1F"/>
                </a:solidFill>
                <a:latin typeface="Arial"/>
                <a:cs typeface="Arial"/>
              </a:rPr>
              <a:t>f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ier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is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typically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20 to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40</a:t>
            </a:r>
            <a:r>
              <a:rPr sz="1400" spc="2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dB.</a:t>
            </a:r>
            <a:endParaRPr sz="1400">
              <a:latin typeface="Arial"/>
              <a:cs typeface="Arial"/>
            </a:endParaRPr>
          </a:p>
          <a:p>
            <a:pPr marL="12700" marR="12700">
              <a:lnSpc>
                <a:spcPts val="2420"/>
              </a:lnSpc>
              <a:spcBef>
                <a:spcPts val="195"/>
              </a:spcBef>
            </a:pP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The undesi</a:t>
            </a:r>
            <a:r>
              <a:rPr sz="1400" spc="0" dirty="0" smtClean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ed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fre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quencies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are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fil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te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r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ed out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a lat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er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stage. 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In most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repeaters, the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u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p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link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frequency</a:t>
            </a:r>
            <a:r>
              <a:rPr sz="1400" spc="10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i="1" spc="-10" dirty="0" smtClean="0">
                <a:solidFill>
                  <a:srgbClr val="221F1F"/>
                </a:solidFill>
                <a:latin typeface="Arial"/>
                <a:cs typeface="Arial"/>
              </a:rPr>
              <a:t>fup </a:t>
            </a:r>
            <a:r>
              <a:rPr sz="1400" i="1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is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higher</a:t>
            </a:r>
            <a:r>
              <a:rPr sz="1400" spc="-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than the</a:t>
            </a:r>
            <a:r>
              <a:rPr sz="1400" spc="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downlink</a:t>
            </a:r>
            <a:r>
              <a:rPr sz="1400" spc="15" dirty="0" smtClean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400" spc="-10" dirty="0" smtClean="0">
                <a:solidFill>
                  <a:srgbClr val="221F1F"/>
                </a:solidFill>
                <a:latin typeface="Arial"/>
                <a:cs typeface="Arial"/>
              </a:rPr>
              <a:t>frequency </a:t>
            </a:r>
            <a:r>
              <a:rPr sz="1400" i="1" spc="-10" dirty="0" smtClean="0">
                <a:solidFill>
                  <a:srgbClr val="221F1F"/>
                </a:solidFill>
                <a:latin typeface="Arial"/>
                <a:cs typeface="Arial"/>
              </a:rPr>
              <a:t>fdo</a:t>
            </a:r>
            <a:r>
              <a:rPr sz="1400" i="1" spc="-15" dirty="0" smtClean="0">
                <a:solidFill>
                  <a:srgbClr val="221F1F"/>
                </a:solidFill>
                <a:latin typeface="Arial"/>
                <a:cs typeface="Arial"/>
              </a:rPr>
              <a:t>w</a:t>
            </a:r>
            <a:r>
              <a:rPr sz="1400" i="1" spc="-10" dirty="0" smtClean="0">
                <a:solidFill>
                  <a:srgbClr val="221F1F"/>
                </a:solidFill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690751" y="914400"/>
            <a:ext cx="4733544" cy="46361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100" spc="-10" dirty="0" smtClean="0">
                <a:latin typeface="Calibri"/>
                <a:cs typeface="Calibri"/>
              </a:rPr>
              <a:t>9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1339</Words>
  <Application>Microsoft Office PowerPoint</Application>
  <PresentationFormat>Custom</PresentationFormat>
  <Paragraphs>144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University of Diyala College of Engineering Department of Communications Engineering</vt:lpstr>
      <vt:lpstr>Lecture # 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Diyala College of Engineering Department of Communications Engineering</dc:title>
  <dc:creator>DR.Ahmed Saker 2o1O</dc:creator>
  <cp:lastModifiedBy>STOP</cp:lastModifiedBy>
  <cp:revision>1</cp:revision>
  <dcterms:created xsi:type="dcterms:W3CDTF">2018-11-10T00:01:04Z</dcterms:created>
  <dcterms:modified xsi:type="dcterms:W3CDTF">2018-11-09T21:06:41Z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2018-11-09T00:00:00Z</vt:filetime>
  </property>
  <property fmtid="{D5CDD505-2E9C-101B-9397-08002B2CF9AE}" pid="3" name="LastSaved">
    <vt:filetime>2018-11-09T00:00:00Z</vt:filetime>
  </property>
</Properties>
</file>